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4"/>
  </p:sldMasterIdLst>
  <p:notesMasterIdLst>
    <p:notesMasterId r:id="rId23"/>
  </p:notesMasterIdLst>
  <p:sldIdLst>
    <p:sldId id="279" r:id="rId5"/>
    <p:sldId id="256" r:id="rId6"/>
    <p:sldId id="270" r:id="rId7"/>
    <p:sldId id="282" r:id="rId8"/>
    <p:sldId id="271" r:id="rId9"/>
    <p:sldId id="278" r:id="rId10"/>
    <p:sldId id="257" r:id="rId11"/>
    <p:sldId id="258" r:id="rId12"/>
    <p:sldId id="259" r:id="rId13"/>
    <p:sldId id="272" r:id="rId14"/>
    <p:sldId id="269" r:id="rId15"/>
    <p:sldId id="260" r:id="rId16"/>
    <p:sldId id="263" r:id="rId17"/>
    <p:sldId id="261" r:id="rId18"/>
    <p:sldId id="277" r:id="rId19"/>
    <p:sldId id="276" r:id="rId20"/>
    <p:sldId id="275" r:id="rId21"/>
    <p:sldId id="262" r:id="rId2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99"/>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056" autoAdjust="0"/>
  </p:normalViewPr>
  <p:slideViewPr>
    <p:cSldViewPr snapToGrid="0">
      <p:cViewPr varScale="1">
        <p:scale>
          <a:sx n="57" d="100"/>
          <a:sy n="57" d="100"/>
        </p:scale>
        <p:origin x="146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2d3e591885_0_4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8" name="Google Shape;58;g32d3e591885_0_4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9" name="Google Shape;59;g32d3e591885_0_47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41c3cc338b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8" name="Google Shape;68;g341c3cc338b_0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69" name="Google Shape;69;g341c3cc338b_0_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90280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41c3cc338b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5" name="Google Shape;95;g341c3cc338b_0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 name="Google Shape;96;g341c3cc338b_0_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a:extLst>
            <a:ext uri="{FF2B5EF4-FFF2-40B4-BE49-F238E27FC236}">
              <a16:creationId xmlns:a16="http://schemas.microsoft.com/office/drawing/2014/main" id="{ECCF84B5-E986-77BF-1454-589CDE2CEA3E}"/>
            </a:ext>
          </a:extLst>
        </p:cNvPr>
        <p:cNvGrpSpPr/>
        <p:nvPr/>
      </p:nvGrpSpPr>
      <p:grpSpPr>
        <a:xfrm>
          <a:off x="0" y="0"/>
          <a:ext cx="0" cy="0"/>
          <a:chOff x="0" y="0"/>
          <a:chExt cx="0" cy="0"/>
        </a:xfrm>
      </p:grpSpPr>
      <p:sp>
        <p:nvSpPr>
          <p:cNvPr id="117" name="Google Shape;117;g341c3cc338b_0_72:notes">
            <a:extLst>
              <a:ext uri="{FF2B5EF4-FFF2-40B4-BE49-F238E27FC236}">
                <a16:creationId xmlns:a16="http://schemas.microsoft.com/office/drawing/2014/main" id="{2A9D3187-542E-F9EF-994D-ACCA88FB3D5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8" name="Google Shape;118;g341c3cc338b_0_72:notes">
            <a:extLst>
              <a:ext uri="{FF2B5EF4-FFF2-40B4-BE49-F238E27FC236}">
                <a16:creationId xmlns:a16="http://schemas.microsoft.com/office/drawing/2014/main" id="{3E6CA660-7CFB-D7C8-A984-8802C790D39B}"/>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9" name="Google Shape;119;g341c3cc338b_0_72:notes">
            <a:extLst>
              <a:ext uri="{FF2B5EF4-FFF2-40B4-BE49-F238E27FC236}">
                <a16:creationId xmlns:a16="http://schemas.microsoft.com/office/drawing/2014/main" id="{C8FDEA31-F4B3-C845-618B-7247F402C184}"/>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7104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41c3cc338b_0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1" name="Google Shape;111;g341c3cc338b_0_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 name="Google Shape;112;g341c3cc338b_0_5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a:extLst>
            <a:ext uri="{FF2B5EF4-FFF2-40B4-BE49-F238E27FC236}">
              <a16:creationId xmlns:a16="http://schemas.microsoft.com/office/drawing/2014/main" id="{76BF9CBA-B83D-ACD7-5097-1147AAC705EA}"/>
            </a:ext>
          </a:extLst>
        </p:cNvPr>
        <p:cNvGrpSpPr/>
        <p:nvPr/>
      </p:nvGrpSpPr>
      <p:grpSpPr>
        <a:xfrm>
          <a:off x="0" y="0"/>
          <a:ext cx="0" cy="0"/>
          <a:chOff x="0" y="0"/>
          <a:chExt cx="0" cy="0"/>
        </a:xfrm>
      </p:grpSpPr>
      <p:sp>
        <p:nvSpPr>
          <p:cNvPr id="110" name="Google Shape;110;g341c3cc338b_0_57:notes">
            <a:extLst>
              <a:ext uri="{FF2B5EF4-FFF2-40B4-BE49-F238E27FC236}">
                <a16:creationId xmlns:a16="http://schemas.microsoft.com/office/drawing/2014/main" id="{8EBFC3BE-2FAC-692B-37A8-63CC0B1E060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1" name="Google Shape;111;g341c3cc338b_0_57:notes">
            <a:extLst>
              <a:ext uri="{FF2B5EF4-FFF2-40B4-BE49-F238E27FC236}">
                <a16:creationId xmlns:a16="http://schemas.microsoft.com/office/drawing/2014/main" id="{538285B9-7807-2612-12F0-5B19B4EA3FB5}"/>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 name="Google Shape;112;g341c3cc338b_0_57:notes">
            <a:extLst>
              <a:ext uri="{FF2B5EF4-FFF2-40B4-BE49-F238E27FC236}">
                <a16:creationId xmlns:a16="http://schemas.microsoft.com/office/drawing/2014/main" id="{0C13B77E-5FC1-99E0-57DD-2579C3AE7C0F}"/>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958432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a:extLst>
            <a:ext uri="{FF2B5EF4-FFF2-40B4-BE49-F238E27FC236}">
              <a16:creationId xmlns:a16="http://schemas.microsoft.com/office/drawing/2014/main" id="{43EB1C3F-57E8-A95D-3922-775F8E789E85}"/>
            </a:ext>
          </a:extLst>
        </p:cNvPr>
        <p:cNvGrpSpPr/>
        <p:nvPr/>
      </p:nvGrpSpPr>
      <p:grpSpPr>
        <a:xfrm>
          <a:off x="0" y="0"/>
          <a:ext cx="0" cy="0"/>
          <a:chOff x="0" y="0"/>
          <a:chExt cx="0" cy="0"/>
        </a:xfrm>
      </p:grpSpPr>
      <p:sp>
        <p:nvSpPr>
          <p:cNvPr id="117" name="Google Shape;117;g341c3cc338b_0_72:notes">
            <a:extLst>
              <a:ext uri="{FF2B5EF4-FFF2-40B4-BE49-F238E27FC236}">
                <a16:creationId xmlns:a16="http://schemas.microsoft.com/office/drawing/2014/main" id="{0D92568E-92F9-A95C-3C12-54B5A030A6F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8" name="Google Shape;118;g341c3cc338b_0_72:notes">
            <a:extLst>
              <a:ext uri="{FF2B5EF4-FFF2-40B4-BE49-F238E27FC236}">
                <a16:creationId xmlns:a16="http://schemas.microsoft.com/office/drawing/2014/main" id="{ED3EC473-05E7-C6AE-3565-CB28DF7FA9BF}"/>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9" name="Google Shape;119;g341c3cc338b_0_72:notes">
            <a:extLst>
              <a:ext uri="{FF2B5EF4-FFF2-40B4-BE49-F238E27FC236}">
                <a16:creationId xmlns:a16="http://schemas.microsoft.com/office/drawing/2014/main" id="{C422A35B-67FD-6EA0-7C4F-D95FE8D010DC}"/>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25733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a:extLst>
            <a:ext uri="{FF2B5EF4-FFF2-40B4-BE49-F238E27FC236}">
              <a16:creationId xmlns:a16="http://schemas.microsoft.com/office/drawing/2014/main" id="{897DC085-C85B-F7D3-04F5-B48AA451DC60}"/>
            </a:ext>
          </a:extLst>
        </p:cNvPr>
        <p:cNvGrpSpPr/>
        <p:nvPr/>
      </p:nvGrpSpPr>
      <p:grpSpPr>
        <a:xfrm>
          <a:off x="0" y="0"/>
          <a:ext cx="0" cy="0"/>
          <a:chOff x="0" y="0"/>
          <a:chExt cx="0" cy="0"/>
        </a:xfrm>
      </p:grpSpPr>
      <p:sp>
        <p:nvSpPr>
          <p:cNvPr id="110" name="Google Shape;110;g341c3cc338b_0_57:notes">
            <a:extLst>
              <a:ext uri="{FF2B5EF4-FFF2-40B4-BE49-F238E27FC236}">
                <a16:creationId xmlns:a16="http://schemas.microsoft.com/office/drawing/2014/main" id="{5474603D-D264-E331-420A-2D72F098FA0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1" name="Google Shape;111;g341c3cc338b_0_57:notes">
            <a:extLst>
              <a:ext uri="{FF2B5EF4-FFF2-40B4-BE49-F238E27FC236}">
                <a16:creationId xmlns:a16="http://schemas.microsoft.com/office/drawing/2014/main" id="{12A1DF0C-A3A9-3B49-45CD-40A899999092}"/>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 name="Google Shape;112;g341c3cc338b_0_57:notes">
            <a:extLst>
              <a:ext uri="{FF2B5EF4-FFF2-40B4-BE49-F238E27FC236}">
                <a16:creationId xmlns:a16="http://schemas.microsoft.com/office/drawing/2014/main" id="{397BB2EC-C49A-8017-5A67-AE5B6AF6E9FD}"/>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93021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41c3cc338b_0_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8" name="Google Shape;118;g341c3cc338b_0_7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9" name="Google Shape;119;g341c3cc338b_0_7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a:extLst>
            <a:ext uri="{FF2B5EF4-FFF2-40B4-BE49-F238E27FC236}">
              <a16:creationId xmlns:a16="http://schemas.microsoft.com/office/drawing/2014/main" id="{DC456430-27AB-717A-1B01-F8FAD264C747}"/>
            </a:ext>
          </a:extLst>
        </p:cNvPr>
        <p:cNvGrpSpPr/>
        <p:nvPr/>
      </p:nvGrpSpPr>
      <p:grpSpPr>
        <a:xfrm>
          <a:off x="0" y="0"/>
          <a:ext cx="0" cy="0"/>
          <a:chOff x="0" y="0"/>
          <a:chExt cx="0" cy="0"/>
        </a:xfrm>
      </p:grpSpPr>
      <p:sp>
        <p:nvSpPr>
          <p:cNvPr id="67" name="Google Shape;67;g341c3cc338b_0_3:notes">
            <a:extLst>
              <a:ext uri="{FF2B5EF4-FFF2-40B4-BE49-F238E27FC236}">
                <a16:creationId xmlns:a16="http://schemas.microsoft.com/office/drawing/2014/main" id="{CD2CC239-5B81-086B-11AD-402955EDAA7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8" name="Google Shape;68;g341c3cc338b_0_3:notes">
            <a:extLst>
              <a:ext uri="{FF2B5EF4-FFF2-40B4-BE49-F238E27FC236}">
                <a16:creationId xmlns:a16="http://schemas.microsoft.com/office/drawing/2014/main" id="{996761A7-01C6-8626-C0B9-33CE5BF4C1B6}"/>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 name="Google Shape;69;g341c3cc338b_0_3:notes">
            <a:extLst>
              <a:ext uri="{FF2B5EF4-FFF2-40B4-BE49-F238E27FC236}">
                <a16:creationId xmlns:a16="http://schemas.microsoft.com/office/drawing/2014/main" id="{0FC7406B-D24F-3409-AF05-A6C52C05F182}"/>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59342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a:extLst>
            <a:ext uri="{FF2B5EF4-FFF2-40B4-BE49-F238E27FC236}">
              <a16:creationId xmlns:a16="http://schemas.microsoft.com/office/drawing/2014/main" id="{F01A8EB3-8A24-B84E-D591-1F344E507178}"/>
            </a:ext>
          </a:extLst>
        </p:cNvPr>
        <p:cNvGrpSpPr/>
        <p:nvPr/>
      </p:nvGrpSpPr>
      <p:grpSpPr>
        <a:xfrm>
          <a:off x="0" y="0"/>
          <a:ext cx="0" cy="0"/>
          <a:chOff x="0" y="0"/>
          <a:chExt cx="0" cy="0"/>
        </a:xfrm>
      </p:grpSpPr>
      <p:sp>
        <p:nvSpPr>
          <p:cNvPr id="67" name="Google Shape;67;g341c3cc338b_0_3:notes">
            <a:extLst>
              <a:ext uri="{FF2B5EF4-FFF2-40B4-BE49-F238E27FC236}">
                <a16:creationId xmlns:a16="http://schemas.microsoft.com/office/drawing/2014/main" id="{D25BFB3F-65A9-3D72-8F2B-BC53342D43F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8" name="Google Shape;68;g341c3cc338b_0_3:notes">
            <a:extLst>
              <a:ext uri="{FF2B5EF4-FFF2-40B4-BE49-F238E27FC236}">
                <a16:creationId xmlns:a16="http://schemas.microsoft.com/office/drawing/2014/main" id="{4B4ADBAC-ED57-DC9B-3C27-ED028FDD001D}"/>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 name="Google Shape;69;g341c3cc338b_0_3:notes">
            <a:extLst>
              <a:ext uri="{FF2B5EF4-FFF2-40B4-BE49-F238E27FC236}">
                <a16:creationId xmlns:a16="http://schemas.microsoft.com/office/drawing/2014/main" id="{DAD3BA17-C197-71FA-311E-05A88352CE5C}"/>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92121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a:extLst>
            <a:ext uri="{FF2B5EF4-FFF2-40B4-BE49-F238E27FC236}">
              <a16:creationId xmlns:a16="http://schemas.microsoft.com/office/drawing/2014/main" id="{F01A8EB3-8A24-B84E-D591-1F344E507178}"/>
            </a:ext>
          </a:extLst>
        </p:cNvPr>
        <p:cNvGrpSpPr/>
        <p:nvPr/>
      </p:nvGrpSpPr>
      <p:grpSpPr>
        <a:xfrm>
          <a:off x="0" y="0"/>
          <a:ext cx="0" cy="0"/>
          <a:chOff x="0" y="0"/>
          <a:chExt cx="0" cy="0"/>
        </a:xfrm>
      </p:grpSpPr>
      <p:sp>
        <p:nvSpPr>
          <p:cNvPr id="67" name="Google Shape;67;g341c3cc338b_0_3:notes">
            <a:extLst>
              <a:ext uri="{FF2B5EF4-FFF2-40B4-BE49-F238E27FC236}">
                <a16:creationId xmlns:a16="http://schemas.microsoft.com/office/drawing/2014/main" id="{D25BFB3F-65A9-3D72-8F2B-BC53342D43F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8" name="Google Shape;68;g341c3cc338b_0_3:notes">
            <a:extLst>
              <a:ext uri="{FF2B5EF4-FFF2-40B4-BE49-F238E27FC236}">
                <a16:creationId xmlns:a16="http://schemas.microsoft.com/office/drawing/2014/main" id="{4B4ADBAC-ED57-DC9B-3C27-ED028FDD001D}"/>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 name="Google Shape;69;g341c3cc338b_0_3:notes">
            <a:extLst>
              <a:ext uri="{FF2B5EF4-FFF2-40B4-BE49-F238E27FC236}">
                <a16:creationId xmlns:a16="http://schemas.microsoft.com/office/drawing/2014/main" id="{DAD3BA17-C197-71FA-311E-05A88352CE5C}"/>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2218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a:extLst>
            <a:ext uri="{FF2B5EF4-FFF2-40B4-BE49-F238E27FC236}">
              <a16:creationId xmlns:a16="http://schemas.microsoft.com/office/drawing/2014/main" id="{1579643D-7ACB-0AE3-93E7-C1EB3D2B6D52}"/>
            </a:ext>
          </a:extLst>
        </p:cNvPr>
        <p:cNvGrpSpPr/>
        <p:nvPr/>
      </p:nvGrpSpPr>
      <p:grpSpPr>
        <a:xfrm>
          <a:off x="0" y="0"/>
          <a:ext cx="0" cy="0"/>
          <a:chOff x="0" y="0"/>
          <a:chExt cx="0" cy="0"/>
        </a:xfrm>
      </p:grpSpPr>
      <p:sp>
        <p:nvSpPr>
          <p:cNvPr id="117" name="Google Shape;117;g341c3cc338b_0_72:notes">
            <a:extLst>
              <a:ext uri="{FF2B5EF4-FFF2-40B4-BE49-F238E27FC236}">
                <a16:creationId xmlns:a16="http://schemas.microsoft.com/office/drawing/2014/main" id="{B4E489B7-88EA-A8FE-B4FF-42FDE57A126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8" name="Google Shape;118;g341c3cc338b_0_72:notes">
            <a:extLst>
              <a:ext uri="{FF2B5EF4-FFF2-40B4-BE49-F238E27FC236}">
                <a16:creationId xmlns:a16="http://schemas.microsoft.com/office/drawing/2014/main" id="{92F249AA-0FAC-9B56-E8BB-E3877A4B9B7A}"/>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9" name="Google Shape;119;g341c3cc338b_0_72:notes">
            <a:extLst>
              <a:ext uri="{FF2B5EF4-FFF2-40B4-BE49-F238E27FC236}">
                <a16:creationId xmlns:a16="http://schemas.microsoft.com/office/drawing/2014/main" id="{CF18CD82-467B-4523-C38B-8E43346DA3FC}"/>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28742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41c3cc338b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8" name="Google Shape;68;g341c3cc338b_0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 name="Google Shape;69;g341c3cc338b_0_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41c3cc338b_0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9" name="Google Shape;79;g341c3cc338b_0_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 name="Google Shape;80;g341c3cc338b_0_5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41c3cc338b_0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7" name="Google Shape;87;g341c3cc338b_0_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8" name="Google Shape;88;g341c3cc338b_0_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41c3cc338b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8" name="Google Shape;68;g341c3cc338b_0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69" name="Google Shape;69;g341c3cc338b_0_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90280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sz="1100"/>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sz="1100"/>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6D68014-A14B-416A-8799-D154413BA2F2}"/>
              </a:ext>
            </a:extLst>
          </p:cNvPr>
          <p:cNvPicPr/>
          <p:nvPr/>
        </p:nvPicPr>
        <p:blipFill>
          <a:blip r:embed="rId2"/>
          <a:stretch>
            <a:fillRect/>
          </a:stretch>
        </p:blipFill>
        <p:spPr>
          <a:xfrm>
            <a:off x="1706245" y="190942"/>
            <a:ext cx="5731510" cy="992505"/>
          </a:xfrm>
          <a:prstGeom prst="rect">
            <a:avLst/>
          </a:prstGeom>
        </p:spPr>
      </p:pic>
      <p:pic>
        <p:nvPicPr>
          <p:cNvPr id="3" name="Picture 2">
            <a:extLst>
              <a:ext uri="{FF2B5EF4-FFF2-40B4-BE49-F238E27FC236}">
                <a16:creationId xmlns:a16="http://schemas.microsoft.com/office/drawing/2014/main" id="{8668CB88-78A2-419B-AC87-8B8720622E6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023552" y="4002774"/>
            <a:ext cx="1935132" cy="680867"/>
          </a:xfrm>
          <a:prstGeom prst="rect">
            <a:avLst/>
          </a:prstGeom>
          <a:noFill/>
          <a:ln>
            <a:noFill/>
          </a:ln>
        </p:spPr>
      </p:pic>
      <p:pic>
        <p:nvPicPr>
          <p:cNvPr id="4" name="Picture 3">
            <a:extLst>
              <a:ext uri="{FF2B5EF4-FFF2-40B4-BE49-F238E27FC236}">
                <a16:creationId xmlns:a16="http://schemas.microsoft.com/office/drawing/2014/main" id="{288226FB-AE42-4013-9340-1BD9D86F103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076058" y="3923351"/>
            <a:ext cx="2187498" cy="768841"/>
          </a:xfrm>
          <a:prstGeom prst="rect">
            <a:avLst/>
          </a:prstGeom>
          <a:noFill/>
          <a:ln>
            <a:noFill/>
          </a:ln>
        </p:spPr>
      </p:pic>
      <p:sp>
        <p:nvSpPr>
          <p:cNvPr id="5" name="TextBox 4">
            <a:extLst>
              <a:ext uri="{FF2B5EF4-FFF2-40B4-BE49-F238E27FC236}">
                <a16:creationId xmlns:a16="http://schemas.microsoft.com/office/drawing/2014/main" id="{3F12BF42-5F66-4A48-9B8F-217AC74420AF}"/>
              </a:ext>
            </a:extLst>
          </p:cNvPr>
          <p:cNvSpPr txBox="1"/>
          <p:nvPr/>
        </p:nvSpPr>
        <p:spPr>
          <a:xfrm>
            <a:off x="278780" y="1669781"/>
            <a:ext cx="8586439" cy="1846659"/>
          </a:xfrm>
          <a:prstGeom prst="rect">
            <a:avLst/>
          </a:prstGeom>
          <a:noFill/>
        </p:spPr>
        <p:txBody>
          <a:bodyPr wrap="square" lIns="91440" tIns="45720" rIns="91440" bIns="45720" rtlCol="0" anchor="t">
            <a:spAutoFit/>
          </a:bodyPr>
          <a:lstStyle/>
          <a:p>
            <a:r>
              <a:rPr lang="en-GB" sz="3400" b="1" dirty="0"/>
              <a:t>Digital Twin: What it is and how it works</a:t>
            </a:r>
          </a:p>
          <a:p>
            <a:endParaRPr lang="en-GB" sz="1600" b="1" dirty="0">
              <a:latin typeface="Aptos"/>
            </a:endParaRPr>
          </a:p>
          <a:p>
            <a:r>
              <a:rPr lang="en-GB" sz="1600" b="1" dirty="0">
                <a:latin typeface="Aptos"/>
              </a:rPr>
              <a:t>Authors: Dr Pawel Orzechowski and Elaine Mowat, University of Edinburgh</a:t>
            </a:r>
            <a:endParaRPr lang="en-GB" dirty="0"/>
          </a:p>
          <a:p>
            <a:endParaRPr lang="en-GB" sz="1600" b="1" dirty="0">
              <a:latin typeface="Aptos"/>
            </a:endParaRPr>
          </a:p>
          <a:p>
            <a:r>
              <a:rPr lang="en-GB" sz="1600" b="1" dirty="0">
                <a:latin typeface="Aptos"/>
              </a:rPr>
              <a:t>The examples below come from a 5-week online postgraduate course ‘AI for Care in the Digital Age’ at the University of Edinburgh</a:t>
            </a:r>
          </a:p>
        </p:txBody>
      </p:sp>
    </p:spTree>
    <p:extLst>
      <p:ext uri="{BB962C8B-B14F-4D97-AF65-F5344CB8AC3E}">
        <p14:creationId xmlns:p14="http://schemas.microsoft.com/office/powerpoint/2010/main" val="39706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pic>
        <p:nvPicPr>
          <p:cNvPr id="72" name="Google Shape;72;p15"/>
          <p:cNvPicPr preferRelativeResize="0"/>
          <p:nvPr/>
        </p:nvPicPr>
        <p:blipFill rotWithShape="1">
          <a:blip r:embed="rId3">
            <a:alphaModFix/>
          </a:blip>
          <a:srcRect l="45797" t="82207" r="43332" b="9338"/>
          <a:stretch/>
        </p:blipFill>
        <p:spPr>
          <a:xfrm>
            <a:off x="6700224" y="-153562"/>
            <a:ext cx="904299" cy="945925"/>
          </a:xfrm>
          <a:prstGeom prst="rect">
            <a:avLst/>
          </a:prstGeom>
          <a:noFill/>
          <a:ln>
            <a:noFill/>
          </a:ln>
        </p:spPr>
      </p:pic>
      <p:cxnSp>
        <p:nvCxnSpPr>
          <p:cNvPr id="73" name="Google Shape;73;p15"/>
          <p:cNvCxnSpPr/>
          <p:nvPr/>
        </p:nvCxnSpPr>
        <p:spPr>
          <a:xfrm>
            <a:off x="6203475" y="402200"/>
            <a:ext cx="606000" cy="0"/>
          </a:xfrm>
          <a:prstGeom prst="straightConnector1">
            <a:avLst/>
          </a:prstGeom>
          <a:noFill/>
          <a:ln w="38100" cap="flat" cmpd="sng">
            <a:solidFill>
              <a:srgbClr val="FF0000"/>
            </a:solidFill>
            <a:prstDash val="solid"/>
            <a:round/>
            <a:headEnd type="none" w="med" len="med"/>
            <a:tailEnd type="triangle" w="med" len="med"/>
          </a:ln>
        </p:spPr>
      </p:cxnSp>
      <p:pic>
        <p:nvPicPr>
          <p:cNvPr id="74" name="Google Shape;74;p15"/>
          <p:cNvPicPr preferRelativeResize="0"/>
          <p:nvPr/>
        </p:nvPicPr>
        <p:blipFill rotWithShape="1">
          <a:blip r:embed="rId4">
            <a:alphaModFix/>
          </a:blip>
          <a:srcRect l="9338" t="77140" r="77253" b="-1104"/>
          <a:stretch/>
        </p:blipFill>
        <p:spPr>
          <a:xfrm>
            <a:off x="5511200" y="55487"/>
            <a:ext cx="692275" cy="817374"/>
          </a:xfrm>
          <a:prstGeom prst="rect">
            <a:avLst/>
          </a:prstGeom>
          <a:noFill/>
          <a:ln>
            <a:noFill/>
          </a:ln>
        </p:spPr>
      </p:pic>
      <p:pic>
        <p:nvPicPr>
          <p:cNvPr id="75" name="Google Shape;75;p15"/>
          <p:cNvPicPr preferRelativeResize="0"/>
          <p:nvPr/>
        </p:nvPicPr>
        <p:blipFill rotWithShape="1">
          <a:blip r:embed="rId4">
            <a:alphaModFix/>
          </a:blip>
          <a:srcRect l="53842" t="4326" r="4188" b="10675"/>
          <a:stretch/>
        </p:blipFill>
        <p:spPr>
          <a:xfrm>
            <a:off x="8421025" y="73007"/>
            <a:ext cx="605998" cy="810782"/>
          </a:xfrm>
          <a:prstGeom prst="rect">
            <a:avLst/>
          </a:prstGeom>
          <a:noFill/>
          <a:ln>
            <a:noFill/>
          </a:ln>
        </p:spPr>
      </p:pic>
      <p:cxnSp>
        <p:nvCxnSpPr>
          <p:cNvPr id="76" name="Google Shape;76;p15"/>
          <p:cNvCxnSpPr/>
          <p:nvPr/>
        </p:nvCxnSpPr>
        <p:spPr>
          <a:xfrm>
            <a:off x="7617750" y="457500"/>
            <a:ext cx="684300" cy="0"/>
          </a:xfrm>
          <a:prstGeom prst="straightConnector1">
            <a:avLst/>
          </a:prstGeom>
          <a:noFill/>
          <a:ln w="38100" cap="flat" cmpd="sng">
            <a:solidFill>
              <a:srgbClr val="FF0000"/>
            </a:solidFill>
            <a:prstDash val="dot"/>
            <a:round/>
            <a:headEnd type="none" w="med" len="med"/>
            <a:tailEnd type="triangle" w="med" len="med"/>
          </a:ln>
        </p:spPr>
      </p:cxnSp>
      <p:sp>
        <p:nvSpPr>
          <p:cNvPr id="10" name="TextBox 9">
            <a:extLst>
              <a:ext uri="{FF2B5EF4-FFF2-40B4-BE49-F238E27FC236}">
                <a16:creationId xmlns:a16="http://schemas.microsoft.com/office/drawing/2014/main" id="{4061DF31-9972-48C9-BB28-6F9FE9A38154}"/>
              </a:ext>
            </a:extLst>
          </p:cNvPr>
          <p:cNvSpPr txBox="1"/>
          <p:nvPr/>
        </p:nvSpPr>
        <p:spPr>
          <a:xfrm>
            <a:off x="323636" y="140310"/>
            <a:ext cx="8496728" cy="584775"/>
          </a:xfrm>
          <a:prstGeom prst="rect">
            <a:avLst/>
          </a:prstGeom>
          <a:noFill/>
        </p:spPr>
        <p:txBody>
          <a:bodyPr wrap="square" rtlCol="0">
            <a:spAutoFit/>
          </a:bodyPr>
          <a:lstStyle/>
          <a:p>
            <a:r>
              <a:rPr lang="en-GB" sz="3200" b="1" dirty="0"/>
              <a:t>Sample prompt</a:t>
            </a:r>
            <a:endParaRPr lang="en-GB" b="1" dirty="0"/>
          </a:p>
        </p:txBody>
      </p:sp>
      <p:sp>
        <p:nvSpPr>
          <p:cNvPr id="4" name="TextBox 3">
            <a:extLst>
              <a:ext uri="{FF2B5EF4-FFF2-40B4-BE49-F238E27FC236}">
                <a16:creationId xmlns:a16="http://schemas.microsoft.com/office/drawing/2014/main" id="{FB4C1696-5A3E-4857-A791-417DA216F8CB}"/>
              </a:ext>
            </a:extLst>
          </p:cNvPr>
          <p:cNvSpPr txBox="1"/>
          <p:nvPr/>
        </p:nvSpPr>
        <p:spPr>
          <a:xfrm>
            <a:off x="391818" y="718070"/>
            <a:ext cx="8547521" cy="4708981"/>
          </a:xfrm>
          <a:prstGeom prst="rect">
            <a:avLst/>
          </a:prstGeom>
          <a:noFill/>
        </p:spPr>
        <p:txBody>
          <a:bodyPr wrap="square" rtlCol="0">
            <a:spAutoFit/>
          </a:bodyPr>
          <a:lstStyle/>
          <a:p>
            <a:pPr algn="l"/>
            <a:r>
              <a:rPr lang="en-GB" sz="1100" b="0" i="0" dirty="0">
                <a:solidFill>
                  <a:srgbClr val="262626"/>
                </a:solidFill>
                <a:effectLst/>
                <a:latin typeface="Open Sans" panose="020B0606030504020204" pitchFamily="34" charset="0"/>
              </a:rPr>
              <a:t>"I want you to act as a digital twin of a person I will describe below. Assume their personality, knowledge, and style of communication.  </a:t>
            </a:r>
            <a:br>
              <a:rPr lang="en-GB" sz="1100" b="0" i="0" dirty="0">
                <a:solidFill>
                  <a:srgbClr val="262626"/>
                </a:solidFill>
                <a:effectLst/>
                <a:latin typeface="Open Sans" panose="020B0606030504020204" pitchFamily="34" charset="0"/>
              </a:rPr>
            </a:br>
            <a:endParaRPr lang="en-GB" sz="1100" b="0" i="0" dirty="0">
              <a:solidFill>
                <a:srgbClr val="262626"/>
              </a:solidFill>
              <a:effectLst/>
              <a:latin typeface="Open Sans" panose="020B0606030504020204" pitchFamily="34" charset="0"/>
            </a:endParaRPr>
          </a:p>
          <a:p>
            <a:pPr algn="l"/>
            <a:r>
              <a:rPr lang="en-GB" sz="1100" b="0" i="0" dirty="0">
                <a:solidFill>
                  <a:srgbClr val="262626"/>
                </a:solidFill>
                <a:effectLst/>
                <a:latin typeface="Open Sans" panose="020B0606030504020204" pitchFamily="34" charset="0"/>
              </a:rPr>
              <a:t>Provide detailed and accurate answers to questions using examples or references they might use. But keep your answers to 150 words, as if you would during a conversation. If there is any uncertainty about how the expert would respond, provide your best guess based on their expertise. Keep answers suitable for postgraduate university students of the Leadership In Digital Transformation for Health and Social Care programme. Use real examples and details wherever possible. </a:t>
            </a:r>
            <a:br>
              <a:rPr lang="en-GB" sz="1100" b="0" i="0" dirty="0">
                <a:solidFill>
                  <a:srgbClr val="262626"/>
                </a:solidFill>
                <a:effectLst/>
                <a:latin typeface="Open Sans" panose="020B0606030504020204" pitchFamily="34" charset="0"/>
              </a:rPr>
            </a:br>
            <a:endParaRPr lang="en-GB" sz="1100" b="0" i="0" dirty="0">
              <a:solidFill>
                <a:srgbClr val="262626"/>
              </a:solidFill>
              <a:effectLst/>
              <a:latin typeface="Open Sans" panose="020B0606030504020204" pitchFamily="34" charset="0"/>
            </a:endParaRPr>
          </a:p>
          <a:p>
            <a:pPr algn="l"/>
            <a:r>
              <a:rPr lang="en-GB" sz="1100" b="0" i="0" dirty="0">
                <a:solidFill>
                  <a:srgbClr val="262626"/>
                </a:solidFill>
                <a:effectLst/>
                <a:latin typeface="Open Sans" panose="020B0606030504020204" pitchFamily="34" charset="0"/>
              </a:rPr>
              <a:t>Finish your answers with some suggestions of two follow up questions that your conversation partner might want to ask to follow up what you said.  </a:t>
            </a:r>
            <a:br>
              <a:rPr lang="en-GB" sz="1100" b="0" i="0" dirty="0">
                <a:solidFill>
                  <a:srgbClr val="262626"/>
                </a:solidFill>
                <a:effectLst/>
                <a:latin typeface="Open Sans" panose="020B0606030504020204" pitchFamily="34" charset="0"/>
              </a:rPr>
            </a:br>
            <a:endParaRPr lang="en-GB" sz="1100" b="0" i="0" dirty="0">
              <a:solidFill>
                <a:srgbClr val="262626"/>
              </a:solidFill>
              <a:effectLst/>
              <a:latin typeface="Open Sans" panose="020B0606030504020204" pitchFamily="34" charset="0"/>
            </a:endParaRPr>
          </a:p>
          <a:p>
            <a:pPr algn="l"/>
            <a:r>
              <a:rPr lang="en-GB" sz="1100" b="0" i="0" dirty="0">
                <a:solidFill>
                  <a:srgbClr val="262626"/>
                </a:solidFill>
                <a:effectLst/>
                <a:latin typeface="Open Sans" panose="020B0606030504020204" pitchFamily="34" charset="0"/>
              </a:rPr>
              <a:t>-- Person's description: </a:t>
            </a:r>
          </a:p>
          <a:p>
            <a:pPr algn="l"/>
            <a:r>
              <a:rPr lang="en-GB" sz="1100" b="0" i="0" dirty="0">
                <a:solidFill>
                  <a:srgbClr val="262626"/>
                </a:solidFill>
                <a:effectLst/>
                <a:latin typeface="Open Sans" panose="020B0606030504020204" pitchFamily="34" charset="0"/>
              </a:rPr>
              <a:t>The person I would like you to act as a digital twin of is Dr Eleanor Bobble.  </a:t>
            </a:r>
          </a:p>
          <a:p>
            <a:pPr algn="l"/>
            <a:r>
              <a:rPr lang="en-GB" sz="1100" b="0" i="0" dirty="0">
                <a:solidFill>
                  <a:srgbClr val="262626"/>
                </a:solidFill>
                <a:effectLst/>
                <a:latin typeface="Open Sans" panose="020B0606030504020204" pitchFamily="34" charset="0"/>
              </a:rPr>
              <a:t>Person: She is an IT manager in Scottish Government in charge of handling all the patient data, running data centres and cyber security. She manages country wide projects in digital transformation, focusing on access to tele-care and call centres.  </a:t>
            </a:r>
          </a:p>
          <a:p>
            <a:pPr algn="l"/>
            <a:r>
              <a:rPr lang="en-GB" sz="1100" b="0" i="0" dirty="0">
                <a:solidFill>
                  <a:srgbClr val="262626"/>
                </a:solidFill>
                <a:effectLst/>
                <a:latin typeface="Open Sans" panose="020B0606030504020204" pitchFamily="34" charset="0"/>
              </a:rPr>
              <a:t>Communication: Her tone of voice is friendly, inclusive, feminist and has high expectations of people. She uses rather short sentences, but builds them logically on top of each other. She works hard and expects others to do so too.  </a:t>
            </a:r>
          </a:p>
          <a:p>
            <a:pPr algn="l"/>
            <a:r>
              <a:rPr lang="en-GB" sz="1100" b="0" i="0" dirty="0">
                <a:solidFill>
                  <a:srgbClr val="262626"/>
                </a:solidFill>
                <a:effectLst/>
                <a:latin typeface="Open Sans" panose="020B0606030504020204" pitchFamily="34" charset="0"/>
              </a:rPr>
              <a:t>Personal passion: She has two dogs, knits sweaters a lot and loves cooking </a:t>
            </a:r>
            <a:r>
              <a:rPr lang="en-GB" sz="1100" b="0" i="0" dirty="0" err="1">
                <a:solidFill>
                  <a:srgbClr val="262626"/>
                </a:solidFill>
                <a:effectLst/>
                <a:latin typeface="Open Sans" panose="020B0606030504020204" pitchFamily="34" charset="0"/>
              </a:rPr>
              <a:t>french</a:t>
            </a:r>
            <a:r>
              <a:rPr lang="en-GB" sz="1100" b="0" i="0" dirty="0">
                <a:solidFill>
                  <a:srgbClr val="262626"/>
                </a:solidFill>
                <a:effectLst/>
                <a:latin typeface="Open Sans" panose="020B0606030504020204" pitchFamily="34" charset="0"/>
              </a:rPr>
              <a:t> food from cookbooks. Some of her metaphors should come from those hobbies.  </a:t>
            </a:r>
            <a:br>
              <a:rPr lang="en-GB" sz="1100" b="0" i="0" dirty="0">
                <a:solidFill>
                  <a:srgbClr val="262626"/>
                </a:solidFill>
                <a:effectLst/>
                <a:latin typeface="Open Sans" panose="020B0606030504020204" pitchFamily="34" charset="0"/>
              </a:rPr>
            </a:br>
            <a:endParaRPr lang="en-GB" sz="1100" b="0" i="0" dirty="0">
              <a:solidFill>
                <a:srgbClr val="262626"/>
              </a:solidFill>
              <a:effectLst/>
              <a:latin typeface="Open Sans" panose="020B0606030504020204" pitchFamily="34" charset="0"/>
            </a:endParaRPr>
          </a:p>
          <a:p>
            <a:pPr algn="l"/>
            <a:r>
              <a:rPr lang="en-GB" sz="1100" b="0" i="0" dirty="0">
                <a:solidFill>
                  <a:srgbClr val="262626"/>
                </a:solidFill>
                <a:effectLst/>
                <a:latin typeface="Open Sans" panose="020B0606030504020204" pitchFamily="34" charset="0"/>
              </a:rPr>
              <a:t>Work Passion: She is passionate about patient privacy, good management practices and enabling underrepresented group to access healthcare equally.  </a:t>
            </a:r>
            <a:br>
              <a:rPr lang="en-GB" sz="1100" b="0" i="0" dirty="0">
                <a:solidFill>
                  <a:srgbClr val="262626"/>
                </a:solidFill>
                <a:effectLst/>
                <a:latin typeface="Open Sans" panose="020B0606030504020204" pitchFamily="34" charset="0"/>
              </a:rPr>
            </a:br>
            <a:endParaRPr lang="en-GB" sz="1100" b="0" i="0" dirty="0">
              <a:solidFill>
                <a:srgbClr val="262626"/>
              </a:solidFill>
              <a:effectLst/>
              <a:latin typeface="Open Sans" panose="020B0606030504020204" pitchFamily="34" charset="0"/>
            </a:endParaRPr>
          </a:p>
          <a:p>
            <a:pPr algn="l"/>
            <a:r>
              <a:rPr lang="en-GB" sz="1100" b="0" i="0" dirty="0">
                <a:solidFill>
                  <a:srgbClr val="262626"/>
                </a:solidFill>
                <a:effectLst/>
                <a:latin typeface="Open Sans" panose="020B0606030504020204" pitchFamily="34" charset="0"/>
              </a:rPr>
              <a:t>Topic setting: </a:t>
            </a:r>
          </a:p>
          <a:p>
            <a:pPr algn="l"/>
            <a:r>
              <a:rPr lang="en-GB" sz="1100" b="0" i="0" dirty="0">
                <a:solidFill>
                  <a:srgbClr val="262626"/>
                </a:solidFill>
                <a:effectLst/>
                <a:latin typeface="Open Sans" panose="020B0606030504020204" pitchFamily="34" charset="0"/>
              </a:rPr>
              <a:t>Now, pretend to be Dr Eleonore and answer this question: </a:t>
            </a:r>
          </a:p>
          <a:p>
            <a:pPr algn="l"/>
            <a:r>
              <a:rPr lang="en-GB" sz="1100" b="0" i="0" dirty="0">
                <a:solidFill>
                  <a:srgbClr val="262626"/>
                </a:solidFill>
                <a:effectLst/>
                <a:latin typeface="Open Sans" panose="020B0606030504020204" pitchFamily="34" charset="0"/>
              </a:rPr>
              <a:t>How are different types of AI used in last 10 years in Scotland by government and in care sector?"</a:t>
            </a:r>
          </a:p>
          <a:p>
            <a:endParaRPr lang="en-GB" dirty="0"/>
          </a:p>
        </p:txBody>
      </p:sp>
    </p:spTree>
    <p:extLst>
      <p:ext uri="{BB962C8B-B14F-4D97-AF65-F5344CB8AC3E}">
        <p14:creationId xmlns:p14="http://schemas.microsoft.com/office/powerpoint/2010/main" val="844040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pic>
        <p:nvPicPr>
          <p:cNvPr id="72" name="Google Shape;72;p15"/>
          <p:cNvPicPr preferRelativeResize="0"/>
          <p:nvPr/>
        </p:nvPicPr>
        <p:blipFill rotWithShape="1">
          <a:blip r:embed="rId3">
            <a:alphaModFix/>
          </a:blip>
          <a:srcRect l="45797" t="82207" r="43332" b="9338"/>
          <a:stretch/>
        </p:blipFill>
        <p:spPr>
          <a:xfrm>
            <a:off x="6700224" y="-153562"/>
            <a:ext cx="904299" cy="945925"/>
          </a:xfrm>
          <a:prstGeom prst="rect">
            <a:avLst/>
          </a:prstGeom>
          <a:noFill/>
          <a:ln>
            <a:noFill/>
          </a:ln>
        </p:spPr>
      </p:pic>
      <p:cxnSp>
        <p:nvCxnSpPr>
          <p:cNvPr id="73" name="Google Shape;73;p15"/>
          <p:cNvCxnSpPr/>
          <p:nvPr/>
        </p:nvCxnSpPr>
        <p:spPr>
          <a:xfrm>
            <a:off x="6203475" y="402200"/>
            <a:ext cx="606000" cy="0"/>
          </a:xfrm>
          <a:prstGeom prst="straightConnector1">
            <a:avLst/>
          </a:prstGeom>
          <a:noFill/>
          <a:ln w="38100" cap="flat" cmpd="sng">
            <a:solidFill>
              <a:srgbClr val="FF0000"/>
            </a:solidFill>
            <a:prstDash val="solid"/>
            <a:round/>
            <a:headEnd type="none" w="med" len="med"/>
            <a:tailEnd type="triangle" w="med" len="med"/>
          </a:ln>
        </p:spPr>
      </p:cxnSp>
      <p:pic>
        <p:nvPicPr>
          <p:cNvPr id="74" name="Google Shape;74;p15"/>
          <p:cNvPicPr preferRelativeResize="0"/>
          <p:nvPr/>
        </p:nvPicPr>
        <p:blipFill rotWithShape="1">
          <a:blip r:embed="rId4">
            <a:alphaModFix/>
          </a:blip>
          <a:srcRect l="9338" t="77140" r="77253" b="-1104"/>
          <a:stretch/>
        </p:blipFill>
        <p:spPr>
          <a:xfrm>
            <a:off x="5511200" y="55487"/>
            <a:ext cx="692275" cy="817374"/>
          </a:xfrm>
          <a:prstGeom prst="rect">
            <a:avLst/>
          </a:prstGeom>
          <a:noFill/>
          <a:ln>
            <a:noFill/>
          </a:ln>
        </p:spPr>
      </p:pic>
      <p:pic>
        <p:nvPicPr>
          <p:cNvPr id="75" name="Google Shape;75;p15"/>
          <p:cNvPicPr preferRelativeResize="0"/>
          <p:nvPr/>
        </p:nvPicPr>
        <p:blipFill rotWithShape="1">
          <a:blip r:embed="rId4">
            <a:alphaModFix/>
          </a:blip>
          <a:srcRect l="53842" t="4326" r="4188" b="10675"/>
          <a:stretch/>
        </p:blipFill>
        <p:spPr>
          <a:xfrm>
            <a:off x="8421025" y="73007"/>
            <a:ext cx="605998" cy="810782"/>
          </a:xfrm>
          <a:prstGeom prst="rect">
            <a:avLst/>
          </a:prstGeom>
          <a:noFill/>
          <a:ln>
            <a:noFill/>
          </a:ln>
        </p:spPr>
      </p:pic>
      <p:cxnSp>
        <p:nvCxnSpPr>
          <p:cNvPr id="76" name="Google Shape;76;p15"/>
          <p:cNvCxnSpPr/>
          <p:nvPr/>
        </p:nvCxnSpPr>
        <p:spPr>
          <a:xfrm>
            <a:off x="7617750" y="457500"/>
            <a:ext cx="684300" cy="0"/>
          </a:xfrm>
          <a:prstGeom prst="straightConnector1">
            <a:avLst/>
          </a:prstGeom>
          <a:noFill/>
          <a:ln w="38100" cap="flat" cmpd="sng">
            <a:solidFill>
              <a:srgbClr val="FF0000"/>
            </a:solidFill>
            <a:prstDash val="dot"/>
            <a:round/>
            <a:headEnd type="none" w="med" len="med"/>
            <a:tailEnd type="triangle" w="med" len="med"/>
          </a:ln>
        </p:spPr>
      </p:cxnSp>
      <p:sp>
        <p:nvSpPr>
          <p:cNvPr id="10" name="TextBox 9">
            <a:extLst>
              <a:ext uri="{FF2B5EF4-FFF2-40B4-BE49-F238E27FC236}">
                <a16:creationId xmlns:a16="http://schemas.microsoft.com/office/drawing/2014/main" id="{4061DF31-9972-48C9-BB28-6F9FE9A38154}"/>
              </a:ext>
            </a:extLst>
          </p:cNvPr>
          <p:cNvSpPr txBox="1"/>
          <p:nvPr/>
        </p:nvSpPr>
        <p:spPr>
          <a:xfrm>
            <a:off x="323636" y="140310"/>
            <a:ext cx="8496728" cy="584775"/>
          </a:xfrm>
          <a:prstGeom prst="rect">
            <a:avLst/>
          </a:prstGeom>
          <a:noFill/>
        </p:spPr>
        <p:txBody>
          <a:bodyPr wrap="square" rtlCol="0">
            <a:spAutoFit/>
          </a:bodyPr>
          <a:lstStyle/>
          <a:p>
            <a:r>
              <a:rPr lang="en-GB" sz="3200" b="1" dirty="0"/>
              <a:t>Sample prompt</a:t>
            </a:r>
            <a:endParaRPr lang="en-GB" b="1" dirty="0"/>
          </a:p>
        </p:txBody>
      </p:sp>
      <p:sp>
        <p:nvSpPr>
          <p:cNvPr id="4" name="TextBox 3">
            <a:extLst>
              <a:ext uri="{FF2B5EF4-FFF2-40B4-BE49-F238E27FC236}">
                <a16:creationId xmlns:a16="http://schemas.microsoft.com/office/drawing/2014/main" id="{FB4C1696-5A3E-4857-A791-417DA216F8CB}"/>
              </a:ext>
            </a:extLst>
          </p:cNvPr>
          <p:cNvSpPr txBox="1"/>
          <p:nvPr/>
        </p:nvSpPr>
        <p:spPr>
          <a:xfrm>
            <a:off x="391818" y="718070"/>
            <a:ext cx="8547521" cy="4708981"/>
          </a:xfrm>
          <a:prstGeom prst="rect">
            <a:avLst/>
          </a:prstGeom>
          <a:noFill/>
        </p:spPr>
        <p:txBody>
          <a:bodyPr wrap="square" rtlCol="0">
            <a:spAutoFit/>
          </a:bodyPr>
          <a:lstStyle/>
          <a:p>
            <a:pPr algn="l"/>
            <a:r>
              <a:rPr lang="en-GB" sz="1100" b="0" i="0" dirty="0">
                <a:solidFill>
                  <a:srgbClr val="262626"/>
                </a:solidFill>
                <a:effectLst/>
                <a:latin typeface="Open Sans" panose="020B0606030504020204" pitchFamily="34" charset="0"/>
              </a:rPr>
              <a:t>"I want you to act as a digital twin of a person I will describe below. Assume their personality, knowledge, and style of communication.  </a:t>
            </a:r>
            <a:br>
              <a:rPr lang="en-GB" sz="1100" b="0" i="0" dirty="0">
                <a:solidFill>
                  <a:srgbClr val="262626"/>
                </a:solidFill>
                <a:effectLst/>
                <a:latin typeface="Open Sans" panose="020B0606030504020204" pitchFamily="34" charset="0"/>
              </a:rPr>
            </a:br>
            <a:endParaRPr lang="en-GB" sz="1100" b="0" i="0" dirty="0">
              <a:solidFill>
                <a:srgbClr val="262626"/>
              </a:solidFill>
              <a:effectLst/>
              <a:latin typeface="Open Sans" panose="020B0606030504020204" pitchFamily="34" charset="0"/>
            </a:endParaRPr>
          </a:p>
          <a:p>
            <a:pPr algn="l"/>
            <a:r>
              <a:rPr lang="en-GB" sz="1100" b="0" i="0" dirty="0">
                <a:solidFill>
                  <a:srgbClr val="262626"/>
                </a:solidFill>
                <a:effectLst/>
                <a:latin typeface="Open Sans" panose="020B0606030504020204" pitchFamily="34" charset="0"/>
              </a:rPr>
              <a:t>Provide detailed and accurate answers to questions using examples or references they might use. But keep your answers to 150 words, as if you would during a conversation. If there is any uncertainty about how the expert would respond, provide your best guess based on their expertise. Keep answers suitable for postgraduate university students of the Leadership In Digital Transformation for Health and Social Care programme. Use real examples and details wherever possible. </a:t>
            </a:r>
            <a:br>
              <a:rPr lang="en-GB" sz="1100" b="0" i="0" dirty="0">
                <a:solidFill>
                  <a:srgbClr val="262626"/>
                </a:solidFill>
                <a:effectLst/>
                <a:latin typeface="Open Sans" panose="020B0606030504020204" pitchFamily="34" charset="0"/>
              </a:rPr>
            </a:br>
            <a:endParaRPr lang="en-GB" sz="1100" b="0" i="0" dirty="0">
              <a:solidFill>
                <a:srgbClr val="262626"/>
              </a:solidFill>
              <a:effectLst/>
              <a:latin typeface="Open Sans" panose="020B0606030504020204" pitchFamily="34" charset="0"/>
            </a:endParaRPr>
          </a:p>
          <a:p>
            <a:pPr algn="l"/>
            <a:r>
              <a:rPr lang="en-GB" sz="1100" b="0" i="0" dirty="0">
                <a:solidFill>
                  <a:srgbClr val="262626"/>
                </a:solidFill>
                <a:effectLst/>
                <a:latin typeface="Open Sans" panose="020B0606030504020204" pitchFamily="34" charset="0"/>
              </a:rPr>
              <a:t>Finish your answers with some suggestions of two follow up questions that your conversation partner might want to ask to follow up what you said.  </a:t>
            </a:r>
            <a:br>
              <a:rPr lang="en-GB" sz="1100" b="0" i="0" dirty="0">
                <a:solidFill>
                  <a:srgbClr val="262626"/>
                </a:solidFill>
                <a:effectLst/>
                <a:latin typeface="Open Sans" panose="020B0606030504020204" pitchFamily="34" charset="0"/>
              </a:rPr>
            </a:br>
            <a:endParaRPr lang="en-GB" sz="1100" b="0" i="0" dirty="0">
              <a:solidFill>
                <a:srgbClr val="262626"/>
              </a:solidFill>
              <a:effectLst/>
              <a:latin typeface="Open Sans" panose="020B0606030504020204" pitchFamily="34" charset="0"/>
            </a:endParaRPr>
          </a:p>
          <a:p>
            <a:pPr algn="l"/>
            <a:r>
              <a:rPr lang="en-GB" sz="1100" b="0" i="0" dirty="0">
                <a:solidFill>
                  <a:srgbClr val="262626"/>
                </a:solidFill>
                <a:effectLst/>
                <a:latin typeface="Open Sans" panose="020B0606030504020204" pitchFamily="34" charset="0"/>
              </a:rPr>
              <a:t>-- Person's description: </a:t>
            </a:r>
          </a:p>
          <a:p>
            <a:pPr algn="l"/>
            <a:r>
              <a:rPr lang="en-GB" sz="1100" b="0" i="0" dirty="0">
                <a:solidFill>
                  <a:srgbClr val="262626"/>
                </a:solidFill>
                <a:effectLst/>
                <a:latin typeface="Open Sans" panose="020B0606030504020204" pitchFamily="34" charset="0"/>
              </a:rPr>
              <a:t>The person I would like you to act as a digital twin of is Dr Eleanor Bobble.  </a:t>
            </a:r>
          </a:p>
          <a:p>
            <a:pPr algn="l"/>
            <a:r>
              <a:rPr lang="en-GB" sz="1100" b="0" i="0" dirty="0">
                <a:solidFill>
                  <a:srgbClr val="262626"/>
                </a:solidFill>
                <a:effectLst/>
                <a:latin typeface="Open Sans" panose="020B0606030504020204" pitchFamily="34" charset="0"/>
              </a:rPr>
              <a:t>Person: She is an IT manager in Scottish Government in charge of handling all the patient data, running data centres and cyber security. She manages country wide projects in digital transformation, focusing on access to tele-care and call centres.  </a:t>
            </a:r>
          </a:p>
          <a:p>
            <a:pPr algn="l"/>
            <a:r>
              <a:rPr lang="en-GB" sz="1100" b="0" i="0" dirty="0">
                <a:solidFill>
                  <a:srgbClr val="262626"/>
                </a:solidFill>
                <a:effectLst/>
                <a:latin typeface="Open Sans" panose="020B0606030504020204" pitchFamily="34" charset="0"/>
              </a:rPr>
              <a:t>Communication: Her tone of voice is friendly, inclusive, feminist and has high expectations of people. She uses rather short sentences, but builds them logically on top of each other. She works hard and expects others to do so too.  </a:t>
            </a:r>
          </a:p>
          <a:p>
            <a:pPr algn="l"/>
            <a:r>
              <a:rPr lang="en-GB" sz="1100" b="0" i="0" dirty="0">
                <a:solidFill>
                  <a:srgbClr val="262626"/>
                </a:solidFill>
                <a:effectLst/>
                <a:latin typeface="Open Sans" panose="020B0606030504020204" pitchFamily="34" charset="0"/>
              </a:rPr>
              <a:t>Personal passion: She has two dogs, knits sweaters a lot and loves cooking </a:t>
            </a:r>
            <a:r>
              <a:rPr lang="en-GB" sz="1100" b="0" i="0" dirty="0" err="1">
                <a:solidFill>
                  <a:srgbClr val="262626"/>
                </a:solidFill>
                <a:effectLst/>
                <a:latin typeface="Open Sans" panose="020B0606030504020204" pitchFamily="34" charset="0"/>
              </a:rPr>
              <a:t>french</a:t>
            </a:r>
            <a:r>
              <a:rPr lang="en-GB" sz="1100" b="0" i="0" dirty="0">
                <a:solidFill>
                  <a:srgbClr val="262626"/>
                </a:solidFill>
                <a:effectLst/>
                <a:latin typeface="Open Sans" panose="020B0606030504020204" pitchFamily="34" charset="0"/>
              </a:rPr>
              <a:t> food from cookbooks. Some of her metaphors should come from those hobbies.  </a:t>
            </a:r>
            <a:br>
              <a:rPr lang="en-GB" sz="1100" b="0" i="0" dirty="0">
                <a:solidFill>
                  <a:srgbClr val="262626"/>
                </a:solidFill>
                <a:effectLst/>
                <a:latin typeface="Open Sans" panose="020B0606030504020204" pitchFamily="34" charset="0"/>
              </a:rPr>
            </a:br>
            <a:endParaRPr lang="en-GB" sz="1100" b="0" i="0" dirty="0">
              <a:solidFill>
                <a:srgbClr val="262626"/>
              </a:solidFill>
              <a:effectLst/>
              <a:latin typeface="Open Sans" panose="020B0606030504020204" pitchFamily="34" charset="0"/>
            </a:endParaRPr>
          </a:p>
          <a:p>
            <a:pPr algn="l"/>
            <a:r>
              <a:rPr lang="en-GB" sz="1100" b="0" i="0" dirty="0">
                <a:solidFill>
                  <a:srgbClr val="262626"/>
                </a:solidFill>
                <a:effectLst/>
                <a:latin typeface="Open Sans" panose="020B0606030504020204" pitchFamily="34" charset="0"/>
              </a:rPr>
              <a:t>Work Passion: She is passionate about patient privacy, good management practices and enabling underrepresented group to access healthcare equally.  </a:t>
            </a:r>
            <a:br>
              <a:rPr lang="en-GB" sz="1100" b="0" i="0" dirty="0">
                <a:solidFill>
                  <a:srgbClr val="262626"/>
                </a:solidFill>
                <a:effectLst/>
                <a:latin typeface="Open Sans" panose="020B0606030504020204" pitchFamily="34" charset="0"/>
              </a:rPr>
            </a:br>
            <a:endParaRPr lang="en-GB" sz="1100" b="0" i="0" dirty="0">
              <a:solidFill>
                <a:srgbClr val="262626"/>
              </a:solidFill>
              <a:effectLst/>
              <a:latin typeface="Open Sans" panose="020B0606030504020204" pitchFamily="34" charset="0"/>
            </a:endParaRPr>
          </a:p>
          <a:p>
            <a:pPr algn="l"/>
            <a:r>
              <a:rPr lang="en-GB" sz="1100" b="0" i="0" dirty="0">
                <a:solidFill>
                  <a:srgbClr val="262626"/>
                </a:solidFill>
                <a:effectLst/>
                <a:latin typeface="Open Sans" panose="020B0606030504020204" pitchFamily="34" charset="0"/>
              </a:rPr>
              <a:t>Topic setting: </a:t>
            </a:r>
          </a:p>
          <a:p>
            <a:pPr algn="l"/>
            <a:r>
              <a:rPr lang="en-GB" sz="1100" b="0" i="0" dirty="0">
                <a:solidFill>
                  <a:srgbClr val="262626"/>
                </a:solidFill>
                <a:effectLst/>
                <a:latin typeface="Open Sans" panose="020B0606030504020204" pitchFamily="34" charset="0"/>
              </a:rPr>
              <a:t>Now, pretend to be Dr Eleonore and answer this question: </a:t>
            </a:r>
          </a:p>
          <a:p>
            <a:pPr algn="l"/>
            <a:r>
              <a:rPr lang="en-GB" sz="1100" b="0" i="0" dirty="0">
                <a:solidFill>
                  <a:srgbClr val="262626"/>
                </a:solidFill>
                <a:effectLst/>
                <a:latin typeface="Open Sans" panose="020B0606030504020204" pitchFamily="34" charset="0"/>
              </a:rPr>
              <a:t>How are different types of AI used in last 10 years in Scotland by government and in care sector?"</a:t>
            </a:r>
          </a:p>
          <a:p>
            <a:endParaRPr lang="en-GB" dirty="0"/>
          </a:p>
        </p:txBody>
      </p:sp>
      <p:sp>
        <p:nvSpPr>
          <p:cNvPr id="2" name="Rectangle 1">
            <a:extLst>
              <a:ext uri="{FF2B5EF4-FFF2-40B4-BE49-F238E27FC236}">
                <a16:creationId xmlns:a16="http://schemas.microsoft.com/office/drawing/2014/main" id="{E09E6E41-AFA5-0651-3EA6-62314A97FE56}"/>
              </a:ext>
            </a:extLst>
          </p:cNvPr>
          <p:cNvSpPr/>
          <p:nvPr/>
        </p:nvSpPr>
        <p:spPr>
          <a:xfrm>
            <a:off x="255895" y="720772"/>
            <a:ext cx="8785747" cy="1740088"/>
          </a:xfrm>
          <a:prstGeom prst="rect">
            <a:avLst/>
          </a:pr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22C97DF-BC76-8B5E-D4AB-C60FC7441F10}"/>
              </a:ext>
            </a:extLst>
          </p:cNvPr>
          <p:cNvSpPr/>
          <p:nvPr/>
        </p:nvSpPr>
        <p:spPr>
          <a:xfrm>
            <a:off x="255895" y="2537630"/>
            <a:ext cx="8794277" cy="2013043"/>
          </a:xfrm>
          <a:prstGeom prst="rect">
            <a:avLst/>
          </a:pr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437619A-EC61-67EE-9D62-089FE2E55EC4}"/>
              </a:ext>
            </a:extLst>
          </p:cNvPr>
          <p:cNvSpPr/>
          <p:nvPr/>
        </p:nvSpPr>
        <p:spPr>
          <a:xfrm>
            <a:off x="260160" y="4640237"/>
            <a:ext cx="8772952" cy="503260"/>
          </a:xfrm>
          <a:prstGeom prst="rect">
            <a:avLst/>
          </a:pr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7973A7E-7242-3685-702D-71FAF37ED537}"/>
              </a:ext>
            </a:extLst>
          </p:cNvPr>
          <p:cNvSpPr txBox="1"/>
          <p:nvPr/>
        </p:nvSpPr>
        <p:spPr>
          <a:xfrm>
            <a:off x="2494483" y="1483763"/>
            <a:ext cx="3711483" cy="597568"/>
          </a:xfrm>
          <a:prstGeom prst="rect">
            <a:avLst/>
          </a:prstGeom>
          <a:solidFill>
            <a:schemeClr val="bg1"/>
          </a:solidFill>
          <a:ln w="57150">
            <a:solidFill>
              <a:schemeClr val="tx1"/>
            </a:solidFill>
          </a:ln>
        </p:spPr>
        <p:txBody>
          <a:bodyPr wrap="square" lIns="91440" tIns="45720" rIns="91440" bIns="45720" rtlCol="0" anchor="t">
            <a:spAutoFit/>
          </a:bodyPr>
          <a:lstStyle/>
          <a:p>
            <a:r>
              <a:rPr lang="en-GB" sz="3200" b="1" dirty="0"/>
              <a:t>Instructions</a:t>
            </a:r>
            <a:endParaRPr lang="en-US" dirty="0"/>
          </a:p>
        </p:txBody>
      </p:sp>
      <p:sp>
        <p:nvSpPr>
          <p:cNvPr id="7" name="TextBox 6">
            <a:extLst>
              <a:ext uri="{FF2B5EF4-FFF2-40B4-BE49-F238E27FC236}">
                <a16:creationId xmlns:a16="http://schemas.microsoft.com/office/drawing/2014/main" id="{69BC8550-B858-D295-5EE7-D7F17CF0AB43}"/>
              </a:ext>
            </a:extLst>
          </p:cNvPr>
          <p:cNvSpPr txBox="1"/>
          <p:nvPr/>
        </p:nvSpPr>
        <p:spPr>
          <a:xfrm>
            <a:off x="2532868" y="4439356"/>
            <a:ext cx="5430247" cy="584775"/>
          </a:xfrm>
          <a:prstGeom prst="rect">
            <a:avLst/>
          </a:prstGeom>
          <a:solidFill>
            <a:schemeClr val="bg1"/>
          </a:solidFill>
          <a:ln w="57150">
            <a:solidFill>
              <a:schemeClr val="tx1"/>
            </a:solidFill>
          </a:ln>
        </p:spPr>
        <p:txBody>
          <a:bodyPr wrap="square" lIns="91440" tIns="45720" rIns="91440" bIns="45720" rtlCol="0" anchor="t">
            <a:spAutoFit/>
          </a:bodyPr>
          <a:lstStyle/>
          <a:p>
            <a:r>
              <a:rPr lang="en-GB" sz="3200" b="1" dirty="0"/>
              <a:t>Conversation Starter</a:t>
            </a:r>
            <a:endParaRPr lang="en-US" dirty="0"/>
          </a:p>
        </p:txBody>
      </p:sp>
      <p:sp>
        <p:nvSpPr>
          <p:cNvPr id="8" name="TextBox 7">
            <a:extLst>
              <a:ext uri="{FF2B5EF4-FFF2-40B4-BE49-F238E27FC236}">
                <a16:creationId xmlns:a16="http://schemas.microsoft.com/office/drawing/2014/main" id="{095628F3-8ED5-C21E-AAFE-0E6C3060B598}"/>
              </a:ext>
            </a:extLst>
          </p:cNvPr>
          <p:cNvSpPr txBox="1"/>
          <p:nvPr/>
        </p:nvSpPr>
        <p:spPr>
          <a:xfrm>
            <a:off x="2532868" y="3185467"/>
            <a:ext cx="5430247" cy="584775"/>
          </a:xfrm>
          <a:prstGeom prst="rect">
            <a:avLst/>
          </a:prstGeom>
          <a:solidFill>
            <a:schemeClr val="bg1"/>
          </a:solidFill>
          <a:ln w="57150">
            <a:solidFill>
              <a:schemeClr val="tx1"/>
            </a:solidFill>
          </a:ln>
        </p:spPr>
        <p:txBody>
          <a:bodyPr wrap="square" lIns="91440" tIns="45720" rIns="91440" bIns="45720" rtlCol="0" anchor="t">
            <a:spAutoFit/>
          </a:bodyPr>
          <a:lstStyle/>
          <a:p>
            <a:r>
              <a:rPr lang="en-GB" sz="3200" b="1" dirty="0"/>
              <a:t>'Fake' Person Description</a:t>
            </a:r>
            <a:endParaRPr lang="en-US" dirty="0"/>
          </a:p>
        </p:txBody>
      </p:sp>
    </p:spTree>
    <p:extLst>
      <p:ext uri="{BB962C8B-B14F-4D97-AF65-F5344CB8AC3E}">
        <p14:creationId xmlns:p14="http://schemas.microsoft.com/office/powerpoint/2010/main" val="173879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8"/>
          <p:cNvSpPr txBox="1">
            <a:spLocks noGrp="1"/>
          </p:cNvSpPr>
          <p:nvPr>
            <p:ph type="title"/>
          </p:nvPr>
        </p:nvSpPr>
        <p:spPr>
          <a:xfrm>
            <a:off x="76200" y="76200"/>
            <a:ext cx="5131200" cy="5067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dk1"/>
              </a:buClr>
              <a:buSzPts val="3300"/>
              <a:buFont typeface="Calibri"/>
              <a:buNone/>
            </a:pPr>
            <a:r>
              <a:rPr lang="en" sz="3600" b="1">
                <a:solidFill>
                  <a:srgbClr val="000000"/>
                </a:solidFill>
              </a:rPr>
              <a:t>Task Each Week</a:t>
            </a:r>
            <a:endParaRPr sz="3600" b="1">
              <a:solidFill>
                <a:srgbClr val="000000"/>
              </a:solidFill>
            </a:endParaRPr>
          </a:p>
          <a:p>
            <a:pPr marL="0" lvl="0" indent="0" algn="l" rtl="0">
              <a:lnSpc>
                <a:spcPct val="90000"/>
              </a:lnSpc>
              <a:spcBef>
                <a:spcPts val="0"/>
              </a:spcBef>
              <a:spcAft>
                <a:spcPts val="0"/>
              </a:spcAft>
              <a:buClr>
                <a:schemeClr val="dk1"/>
              </a:buClr>
              <a:buSzPts val="3300"/>
              <a:buFont typeface="Calibri"/>
              <a:buNone/>
            </a:pPr>
            <a:endParaRPr sz="2000" b="1">
              <a:solidFill>
                <a:srgbClr val="000000"/>
              </a:solidFill>
            </a:endParaRPr>
          </a:p>
          <a:p>
            <a:pPr marL="0" lvl="0" indent="0" algn="l" rtl="0">
              <a:lnSpc>
                <a:spcPct val="90000"/>
              </a:lnSpc>
              <a:spcBef>
                <a:spcPts val="0"/>
              </a:spcBef>
              <a:spcAft>
                <a:spcPts val="0"/>
              </a:spcAft>
              <a:buClr>
                <a:schemeClr val="dk1"/>
              </a:buClr>
              <a:buSzPts val="3300"/>
              <a:buFont typeface="Calibri"/>
              <a:buNone/>
            </a:pPr>
            <a:r>
              <a:rPr lang="en" sz="2000" b="1">
                <a:solidFill>
                  <a:srgbClr val="000000"/>
                </a:solidFill>
              </a:rPr>
              <a:t>Teaching Team: </a:t>
            </a:r>
            <a:endParaRPr sz="2000" b="1">
              <a:solidFill>
                <a:srgbClr val="000000"/>
              </a:solidFill>
            </a:endParaRPr>
          </a:p>
          <a:p>
            <a:pPr marL="457200" lvl="0" indent="-355600" algn="l" rtl="0">
              <a:lnSpc>
                <a:spcPct val="90000"/>
              </a:lnSpc>
              <a:spcBef>
                <a:spcPts val="0"/>
              </a:spcBef>
              <a:spcAft>
                <a:spcPts val="0"/>
              </a:spcAft>
              <a:buClr>
                <a:srgbClr val="000000"/>
              </a:buClr>
              <a:buSzPts val="2000"/>
              <a:buChar char="-"/>
            </a:pPr>
            <a:r>
              <a:rPr lang="en" sz="2000" b="1">
                <a:solidFill>
                  <a:srgbClr val="000000"/>
                </a:solidFill>
              </a:rPr>
              <a:t>create a new </a:t>
            </a:r>
            <a:r>
              <a:rPr lang="en" sz="2000" b="1">
                <a:solidFill>
                  <a:srgbClr val="000000"/>
                </a:solidFill>
                <a:highlight>
                  <a:srgbClr val="FFFF00"/>
                </a:highlight>
              </a:rPr>
              <a:t>twin-creation prompt</a:t>
            </a:r>
            <a:endParaRPr sz="2000" b="1">
              <a:solidFill>
                <a:srgbClr val="000000"/>
              </a:solidFill>
              <a:highlight>
                <a:srgbClr val="FFFF00"/>
              </a:highlight>
            </a:endParaRPr>
          </a:p>
          <a:p>
            <a:pPr marL="0" lvl="0" indent="0" algn="l" rtl="0">
              <a:lnSpc>
                <a:spcPct val="90000"/>
              </a:lnSpc>
              <a:spcBef>
                <a:spcPts val="0"/>
              </a:spcBef>
              <a:spcAft>
                <a:spcPts val="0"/>
              </a:spcAft>
              <a:buClr>
                <a:schemeClr val="dk1"/>
              </a:buClr>
              <a:buSzPts val="3300"/>
              <a:buFont typeface="Calibri"/>
              <a:buNone/>
            </a:pPr>
            <a:endParaRPr sz="2000" b="1">
              <a:solidFill>
                <a:srgbClr val="000000"/>
              </a:solidFill>
            </a:endParaRPr>
          </a:p>
          <a:p>
            <a:pPr marL="0" lvl="0" indent="0" algn="l" rtl="0">
              <a:lnSpc>
                <a:spcPct val="90000"/>
              </a:lnSpc>
              <a:spcBef>
                <a:spcPts val="0"/>
              </a:spcBef>
              <a:spcAft>
                <a:spcPts val="0"/>
              </a:spcAft>
              <a:buClr>
                <a:schemeClr val="dk1"/>
              </a:buClr>
              <a:buSzPts val="3300"/>
              <a:buFont typeface="Calibri"/>
              <a:buNone/>
            </a:pPr>
            <a:endParaRPr sz="2000" b="1">
              <a:solidFill>
                <a:srgbClr val="000000"/>
              </a:solidFill>
            </a:endParaRPr>
          </a:p>
          <a:p>
            <a:pPr marL="0" lvl="0" indent="0" algn="l" rtl="0">
              <a:lnSpc>
                <a:spcPct val="90000"/>
              </a:lnSpc>
              <a:spcBef>
                <a:spcPts val="0"/>
              </a:spcBef>
              <a:spcAft>
                <a:spcPts val="0"/>
              </a:spcAft>
              <a:buClr>
                <a:schemeClr val="dk1"/>
              </a:buClr>
              <a:buSzPts val="3300"/>
              <a:buFont typeface="Calibri"/>
              <a:buNone/>
            </a:pPr>
            <a:endParaRPr sz="2000" b="1">
              <a:solidFill>
                <a:srgbClr val="000000"/>
              </a:solidFill>
            </a:endParaRPr>
          </a:p>
          <a:p>
            <a:pPr marL="0" lvl="0" indent="0" algn="l" rtl="0">
              <a:lnSpc>
                <a:spcPct val="90000"/>
              </a:lnSpc>
              <a:spcBef>
                <a:spcPts val="0"/>
              </a:spcBef>
              <a:spcAft>
                <a:spcPts val="0"/>
              </a:spcAft>
              <a:buClr>
                <a:schemeClr val="dk1"/>
              </a:buClr>
              <a:buSzPts val="3300"/>
              <a:buFont typeface="Calibri"/>
              <a:buNone/>
            </a:pPr>
            <a:r>
              <a:rPr lang="en" sz="2000" b="1">
                <a:solidFill>
                  <a:srgbClr val="000000"/>
                </a:solidFill>
              </a:rPr>
              <a:t>Student:</a:t>
            </a:r>
            <a:endParaRPr sz="2000" b="1">
              <a:solidFill>
                <a:srgbClr val="000000"/>
              </a:solidFill>
            </a:endParaRPr>
          </a:p>
          <a:p>
            <a:pPr marL="457200" lvl="0" indent="-355600" algn="l" rtl="0">
              <a:lnSpc>
                <a:spcPct val="90000"/>
              </a:lnSpc>
              <a:spcBef>
                <a:spcPts val="0"/>
              </a:spcBef>
              <a:spcAft>
                <a:spcPts val="0"/>
              </a:spcAft>
              <a:buClr>
                <a:srgbClr val="000000"/>
              </a:buClr>
              <a:buSzPts val="2000"/>
              <a:buChar char="-"/>
            </a:pPr>
            <a:r>
              <a:rPr lang="en" sz="2000" b="1">
                <a:solidFill>
                  <a:srgbClr val="000000"/>
                </a:solidFill>
              </a:rPr>
              <a:t>copy-paste it into an AI/LLM website</a:t>
            </a:r>
            <a:endParaRPr sz="2000" b="1">
              <a:solidFill>
                <a:srgbClr val="000000"/>
              </a:solidFill>
            </a:endParaRPr>
          </a:p>
          <a:p>
            <a:pPr marL="457200" lvl="0" indent="0" algn="l" rtl="0">
              <a:lnSpc>
                <a:spcPct val="90000"/>
              </a:lnSpc>
              <a:spcBef>
                <a:spcPts val="0"/>
              </a:spcBef>
              <a:spcAft>
                <a:spcPts val="0"/>
              </a:spcAft>
              <a:buNone/>
            </a:pPr>
            <a:endParaRPr sz="2000" b="1">
              <a:solidFill>
                <a:srgbClr val="000000"/>
              </a:solidFill>
            </a:endParaRPr>
          </a:p>
          <a:p>
            <a:pPr marL="457200" lvl="0" indent="-355600" algn="l" rtl="0">
              <a:lnSpc>
                <a:spcPct val="90000"/>
              </a:lnSpc>
              <a:spcBef>
                <a:spcPts val="0"/>
              </a:spcBef>
              <a:spcAft>
                <a:spcPts val="0"/>
              </a:spcAft>
              <a:buClr>
                <a:srgbClr val="000000"/>
              </a:buClr>
              <a:buSzPts val="2000"/>
              <a:buChar char="-"/>
            </a:pPr>
            <a:r>
              <a:rPr lang="en" sz="2000" b="1">
                <a:solidFill>
                  <a:srgbClr val="000000"/>
                </a:solidFill>
              </a:rPr>
              <a:t>have a conversation with it</a:t>
            </a:r>
            <a:endParaRPr sz="2000" b="1">
              <a:solidFill>
                <a:srgbClr val="000000"/>
              </a:solidFill>
            </a:endParaRPr>
          </a:p>
          <a:p>
            <a:pPr marL="457200" lvl="0" indent="0" algn="l" rtl="0">
              <a:lnSpc>
                <a:spcPct val="90000"/>
              </a:lnSpc>
              <a:spcBef>
                <a:spcPts val="0"/>
              </a:spcBef>
              <a:spcAft>
                <a:spcPts val="0"/>
              </a:spcAft>
              <a:buNone/>
            </a:pPr>
            <a:endParaRPr sz="2000" b="1">
              <a:solidFill>
                <a:srgbClr val="000000"/>
              </a:solidFill>
            </a:endParaRPr>
          </a:p>
          <a:p>
            <a:pPr marL="457200" lvl="0" indent="-355600" algn="l" rtl="0">
              <a:lnSpc>
                <a:spcPct val="90000"/>
              </a:lnSpc>
              <a:spcBef>
                <a:spcPts val="0"/>
              </a:spcBef>
              <a:spcAft>
                <a:spcPts val="0"/>
              </a:spcAft>
              <a:buClr>
                <a:srgbClr val="000000"/>
              </a:buClr>
              <a:buSzPts val="2000"/>
              <a:buChar char="-"/>
            </a:pPr>
            <a:r>
              <a:rPr lang="en" sz="2000" b="1">
                <a:solidFill>
                  <a:srgbClr val="000000"/>
                </a:solidFill>
              </a:rPr>
              <a:t>write a short reflection about what you learned</a:t>
            </a:r>
            <a:endParaRPr sz="2000" b="1">
              <a:solidFill>
                <a:srgbClr val="000000"/>
              </a:solidFill>
            </a:endParaRPr>
          </a:p>
        </p:txBody>
      </p:sp>
      <p:pic>
        <p:nvPicPr>
          <p:cNvPr id="99" name="Google Shape;99;p18"/>
          <p:cNvPicPr preferRelativeResize="0"/>
          <p:nvPr/>
        </p:nvPicPr>
        <p:blipFill rotWithShape="1">
          <a:blip r:embed="rId3">
            <a:alphaModFix/>
          </a:blip>
          <a:srcRect l="31863" t="82207" r="43332" b="326"/>
          <a:stretch/>
        </p:blipFill>
        <p:spPr>
          <a:xfrm>
            <a:off x="4862825" y="2415925"/>
            <a:ext cx="2063524" cy="1954273"/>
          </a:xfrm>
          <a:prstGeom prst="rect">
            <a:avLst/>
          </a:prstGeom>
          <a:noFill/>
          <a:ln>
            <a:noFill/>
          </a:ln>
        </p:spPr>
      </p:pic>
      <p:cxnSp>
        <p:nvCxnSpPr>
          <p:cNvPr id="100" name="Google Shape;100;p18"/>
          <p:cNvCxnSpPr/>
          <p:nvPr/>
        </p:nvCxnSpPr>
        <p:spPr>
          <a:xfrm>
            <a:off x="6564450" y="1669875"/>
            <a:ext cx="0" cy="849600"/>
          </a:xfrm>
          <a:prstGeom prst="straightConnector1">
            <a:avLst/>
          </a:prstGeom>
          <a:noFill/>
          <a:ln w="76200" cap="flat" cmpd="sng">
            <a:solidFill>
              <a:srgbClr val="FF0000"/>
            </a:solidFill>
            <a:prstDash val="solid"/>
            <a:round/>
            <a:headEnd type="none" w="med" len="med"/>
            <a:tailEnd type="triangle" w="med" len="med"/>
          </a:ln>
        </p:spPr>
      </p:cxnSp>
      <p:pic>
        <p:nvPicPr>
          <p:cNvPr id="101" name="Google Shape;101;p18"/>
          <p:cNvPicPr preferRelativeResize="0"/>
          <p:nvPr/>
        </p:nvPicPr>
        <p:blipFill rotWithShape="1">
          <a:blip r:embed="rId4">
            <a:alphaModFix/>
          </a:blip>
          <a:srcRect l="9338" t="78270" r="77253" b="1836"/>
          <a:stretch/>
        </p:blipFill>
        <p:spPr>
          <a:xfrm>
            <a:off x="5871848" y="478650"/>
            <a:ext cx="866801" cy="849599"/>
          </a:xfrm>
          <a:prstGeom prst="rect">
            <a:avLst/>
          </a:prstGeom>
          <a:noFill/>
          <a:ln>
            <a:noFill/>
          </a:ln>
        </p:spPr>
      </p:pic>
      <p:pic>
        <p:nvPicPr>
          <p:cNvPr id="102" name="Google Shape;102;p18"/>
          <p:cNvPicPr preferRelativeResize="0"/>
          <p:nvPr/>
        </p:nvPicPr>
        <p:blipFill rotWithShape="1">
          <a:blip r:embed="rId4">
            <a:alphaModFix/>
          </a:blip>
          <a:srcRect l="53842" t="4326" r="4188" b="10675"/>
          <a:stretch/>
        </p:blipFill>
        <p:spPr>
          <a:xfrm>
            <a:off x="7815450" y="2557188"/>
            <a:ext cx="1202852" cy="1609350"/>
          </a:xfrm>
          <a:prstGeom prst="rect">
            <a:avLst/>
          </a:prstGeom>
          <a:noFill/>
          <a:ln>
            <a:noFill/>
          </a:ln>
        </p:spPr>
      </p:pic>
      <p:cxnSp>
        <p:nvCxnSpPr>
          <p:cNvPr id="103" name="Google Shape;103;p18"/>
          <p:cNvCxnSpPr>
            <a:endCxn id="102" idx="1"/>
          </p:cNvCxnSpPr>
          <p:nvPr/>
        </p:nvCxnSpPr>
        <p:spPr>
          <a:xfrm>
            <a:off x="6867450" y="3041762"/>
            <a:ext cx="948000" cy="320100"/>
          </a:xfrm>
          <a:prstGeom prst="straightConnector1">
            <a:avLst/>
          </a:prstGeom>
          <a:noFill/>
          <a:ln w="38100" cap="flat" cmpd="sng">
            <a:solidFill>
              <a:srgbClr val="FF0000"/>
            </a:solidFill>
            <a:prstDash val="dot"/>
            <a:round/>
            <a:headEnd type="none" w="med" len="med"/>
            <a:tailEnd type="triangle" w="med" len="med"/>
          </a:ln>
        </p:spPr>
      </p:cxnSp>
      <p:sp>
        <p:nvSpPr>
          <p:cNvPr id="104" name="Google Shape;104;p18"/>
          <p:cNvSpPr/>
          <p:nvPr/>
        </p:nvSpPr>
        <p:spPr>
          <a:xfrm>
            <a:off x="6461925" y="3440825"/>
            <a:ext cx="948000" cy="320100"/>
          </a:xfrm>
          <a:prstGeom prst="wedgeEllipseCallout">
            <a:avLst>
              <a:gd name="adj1" fmla="val 67772"/>
              <a:gd name="adj2" fmla="val -18590"/>
            </a:avLst>
          </a:prstGeom>
          <a:solidFill>
            <a:srgbClr val="3C78D8"/>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rPr>
              <a:t>AI</a:t>
            </a:r>
            <a:endParaRPr>
              <a:solidFill>
                <a:schemeClr val="lt1"/>
              </a:solidFill>
            </a:endParaRPr>
          </a:p>
        </p:txBody>
      </p:sp>
      <p:sp>
        <p:nvSpPr>
          <p:cNvPr id="105" name="Google Shape;105;p18"/>
          <p:cNvSpPr/>
          <p:nvPr/>
        </p:nvSpPr>
        <p:spPr>
          <a:xfrm>
            <a:off x="6034400" y="3726375"/>
            <a:ext cx="948000" cy="320100"/>
          </a:xfrm>
          <a:prstGeom prst="wedgeEllipseCallout">
            <a:avLst>
              <a:gd name="adj1" fmla="val -64776"/>
              <a:gd name="adj2" fmla="val -53460"/>
            </a:avLst>
          </a:prstGeom>
          <a:solidFill>
            <a:srgbClr val="D9D9D9"/>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t>Student</a:t>
            </a:r>
            <a:endParaRPr sz="1100"/>
          </a:p>
        </p:txBody>
      </p:sp>
      <p:sp>
        <p:nvSpPr>
          <p:cNvPr id="106" name="Google Shape;106;p18"/>
          <p:cNvSpPr/>
          <p:nvPr/>
        </p:nvSpPr>
        <p:spPr>
          <a:xfrm>
            <a:off x="6564450" y="4104150"/>
            <a:ext cx="948000" cy="320100"/>
          </a:xfrm>
          <a:prstGeom prst="wedgeEllipseCallout">
            <a:avLst>
              <a:gd name="adj1" fmla="val 54984"/>
              <a:gd name="adj2" fmla="val -70150"/>
            </a:avLst>
          </a:prstGeom>
          <a:solidFill>
            <a:srgbClr val="3C78D8"/>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rPr>
              <a:t>AI</a:t>
            </a:r>
            <a:endParaRPr>
              <a:solidFill>
                <a:schemeClr val="lt1"/>
              </a:solidFill>
            </a:endParaRPr>
          </a:p>
        </p:txBody>
      </p:sp>
      <p:sp>
        <p:nvSpPr>
          <p:cNvPr id="107" name="Google Shape;107;p18"/>
          <p:cNvSpPr/>
          <p:nvPr/>
        </p:nvSpPr>
        <p:spPr>
          <a:xfrm>
            <a:off x="6136925" y="4389700"/>
            <a:ext cx="948000" cy="320100"/>
          </a:xfrm>
          <a:prstGeom prst="wedgeEllipseCallout">
            <a:avLst>
              <a:gd name="adj1" fmla="val -50588"/>
              <a:gd name="adj2" fmla="val -89214"/>
            </a:avLst>
          </a:prstGeom>
          <a:solidFill>
            <a:srgbClr val="D9D9D9"/>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t>Student</a:t>
            </a:r>
            <a:endParaRPr sz="1100"/>
          </a:p>
        </p:txBody>
      </p:sp>
      <p:sp>
        <p:nvSpPr>
          <p:cNvPr id="108" name="Google Shape;108;p18"/>
          <p:cNvSpPr/>
          <p:nvPr/>
        </p:nvSpPr>
        <p:spPr>
          <a:xfrm>
            <a:off x="6519054" y="299061"/>
            <a:ext cx="1598833" cy="1118389"/>
          </a:xfrm>
          <a:prstGeom prst="rect">
            <a:avLst/>
          </a:prstGeom>
          <a:solidFill>
            <a:srgbClr val="FFFF00"/>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0"/>
              </a:spcBef>
              <a:spcAft>
                <a:spcPts val="0"/>
              </a:spcAft>
              <a:buClr>
                <a:schemeClr val="dk1"/>
              </a:buClr>
              <a:buSzPts val="1100"/>
              <a:buFont typeface="Arial"/>
              <a:buNone/>
            </a:pPr>
            <a:r>
              <a:rPr lang="en" sz="1600" b="1">
                <a:solidFill>
                  <a:schemeClr val="dk1"/>
                </a:solidFill>
              </a:rPr>
              <a:t>"Dear AI</a:t>
            </a:r>
            <a:endParaRPr sz="1600" b="1">
              <a:solidFill>
                <a:schemeClr val="dk1"/>
              </a:solidFill>
            </a:endParaRPr>
          </a:p>
          <a:p>
            <a:pPr marL="0" lvl="0" indent="0" algn="l" rtl="0">
              <a:lnSpc>
                <a:spcPct val="90000"/>
              </a:lnSpc>
              <a:spcBef>
                <a:spcPts val="0"/>
              </a:spcBef>
              <a:spcAft>
                <a:spcPts val="0"/>
              </a:spcAft>
              <a:buClr>
                <a:schemeClr val="dk1"/>
              </a:buClr>
              <a:buSzPts val="1100"/>
              <a:buFont typeface="Arial"/>
              <a:buNone/>
            </a:pPr>
            <a:r>
              <a:rPr lang="en" sz="1600" b="1">
                <a:solidFill>
                  <a:schemeClr val="dk1"/>
                </a:solidFill>
              </a:rPr>
              <a:t>I would like you to pretend to be...</a:t>
            </a:r>
            <a:endParaRPr sz="16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0">
          <a:extLst>
            <a:ext uri="{FF2B5EF4-FFF2-40B4-BE49-F238E27FC236}">
              <a16:creationId xmlns:a16="http://schemas.microsoft.com/office/drawing/2014/main" id="{5949CDB0-A643-2222-58A9-4BA909228131}"/>
            </a:ext>
          </a:extLst>
        </p:cNvPr>
        <p:cNvGrpSpPr/>
        <p:nvPr/>
      </p:nvGrpSpPr>
      <p:grpSpPr>
        <a:xfrm>
          <a:off x="0" y="0"/>
          <a:ext cx="0" cy="0"/>
          <a:chOff x="0" y="0"/>
          <a:chExt cx="0" cy="0"/>
        </a:xfrm>
      </p:grpSpPr>
      <p:pic>
        <p:nvPicPr>
          <p:cNvPr id="4" name="Picture 3" descr="A drawing of two pink rectangular objects&#10;&#10;AI-generated content may be incorrect.">
            <a:extLst>
              <a:ext uri="{FF2B5EF4-FFF2-40B4-BE49-F238E27FC236}">
                <a16:creationId xmlns:a16="http://schemas.microsoft.com/office/drawing/2014/main" id="{B5D1DC9C-7D5E-6C9A-4A9F-469731018353}"/>
              </a:ext>
            </a:extLst>
          </p:cNvPr>
          <p:cNvPicPr>
            <a:picLocks noChangeAspect="1"/>
          </p:cNvPicPr>
          <p:nvPr/>
        </p:nvPicPr>
        <p:blipFill>
          <a:blip r:embed="rId3"/>
          <a:srcRect l="79236" t="-169" b="169"/>
          <a:stretch/>
        </p:blipFill>
        <p:spPr>
          <a:xfrm flipH="1">
            <a:off x="178932" y="470807"/>
            <a:ext cx="811275" cy="1447805"/>
          </a:xfrm>
          <a:prstGeom prst="rect">
            <a:avLst/>
          </a:prstGeom>
        </p:spPr>
      </p:pic>
      <p:pic>
        <p:nvPicPr>
          <p:cNvPr id="6" name="Google Shape;102;p18" descr="A blue and black cartoon face with sunglasses&#10;&#10;AI-generated content may be incorrect.">
            <a:extLst>
              <a:ext uri="{FF2B5EF4-FFF2-40B4-BE49-F238E27FC236}">
                <a16:creationId xmlns:a16="http://schemas.microsoft.com/office/drawing/2014/main" id="{967B8818-E405-61FC-FF52-286156B1DA56}"/>
              </a:ext>
            </a:extLst>
          </p:cNvPr>
          <p:cNvPicPr preferRelativeResize="0"/>
          <p:nvPr/>
        </p:nvPicPr>
        <p:blipFill rotWithShape="1">
          <a:blip r:embed="rId4">
            <a:alphaModFix/>
          </a:blip>
          <a:srcRect l="53842" t="4326" r="4188" b="10675"/>
          <a:stretch/>
        </p:blipFill>
        <p:spPr>
          <a:xfrm>
            <a:off x="8201893" y="315525"/>
            <a:ext cx="941595" cy="1331765"/>
          </a:xfrm>
          <a:prstGeom prst="rect">
            <a:avLst/>
          </a:prstGeom>
          <a:noFill/>
          <a:ln>
            <a:noFill/>
          </a:ln>
        </p:spPr>
      </p:pic>
      <p:sp>
        <p:nvSpPr>
          <p:cNvPr id="8" name="Google Shape;104;p18">
            <a:extLst>
              <a:ext uri="{FF2B5EF4-FFF2-40B4-BE49-F238E27FC236}">
                <a16:creationId xmlns:a16="http://schemas.microsoft.com/office/drawing/2014/main" id="{099DA833-8EC8-119A-477B-0A856C616402}"/>
              </a:ext>
            </a:extLst>
          </p:cNvPr>
          <p:cNvSpPr/>
          <p:nvPr/>
        </p:nvSpPr>
        <p:spPr>
          <a:xfrm rot="21360000">
            <a:off x="7685337" y="1153760"/>
            <a:ext cx="550253" cy="602081"/>
          </a:xfrm>
          <a:prstGeom prst="wedgeEllipseCallout">
            <a:avLst>
              <a:gd name="adj1" fmla="val 67772"/>
              <a:gd name="adj2" fmla="val -18590"/>
            </a:avLst>
          </a:prstGeom>
          <a:solidFill>
            <a:schemeClr val="bg1"/>
          </a:solidFill>
          <a:ln w="2857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rPr>
              <a:t>AI</a:t>
            </a:r>
            <a:endParaRPr>
              <a:solidFill>
                <a:schemeClr val="lt1"/>
              </a:solidFill>
            </a:endParaRPr>
          </a:p>
        </p:txBody>
      </p:sp>
      <p:sp>
        <p:nvSpPr>
          <p:cNvPr id="10" name="Google Shape;105;p18">
            <a:extLst>
              <a:ext uri="{FF2B5EF4-FFF2-40B4-BE49-F238E27FC236}">
                <a16:creationId xmlns:a16="http://schemas.microsoft.com/office/drawing/2014/main" id="{F6BA697D-3F3C-1D37-E32E-E5D19F09D0B5}"/>
              </a:ext>
            </a:extLst>
          </p:cNvPr>
          <p:cNvSpPr/>
          <p:nvPr/>
        </p:nvSpPr>
        <p:spPr>
          <a:xfrm rot="-900000">
            <a:off x="1305581" y="710960"/>
            <a:ext cx="1960371" cy="537814"/>
          </a:xfrm>
          <a:prstGeom prst="wedgeEllipseCallout">
            <a:avLst>
              <a:gd name="adj1" fmla="val -64776"/>
              <a:gd name="adj2" fmla="val -53460"/>
            </a:avLst>
          </a:prstGeom>
          <a:solidFill>
            <a:srgbClr val="D9D9D9"/>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lgn="ctr"/>
            <a:r>
              <a:rPr lang="en" sz="1100"/>
              <a:t>Who's fault is it you got conned?</a:t>
            </a:r>
          </a:p>
        </p:txBody>
      </p:sp>
      <p:sp>
        <p:nvSpPr>
          <p:cNvPr id="14" name="Google Shape;121;p20">
            <a:extLst>
              <a:ext uri="{FF2B5EF4-FFF2-40B4-BE49-F238E27FC236}">
                <a16:creationId xmlns:a16="http://schemas.microsoft.com/office/drawing/2014/main" id="{2EA5D0A3-9D63-C9C7-14FE-B4CCBC0C1B98}"/>
              </a:ext>
            </a:extLst>
          </p:cNvPr>
          <p:cNvSpPr txBox="1">
            <a:spLocks noGrp="1"/>
          </p:cNvSpPr>
          <p:nvPr/>
        </p:nvSpPr>
        <p:spPr>
          <a:xfrm>
            <a:off x="76200" y="76200"/>
            <a:ext cx="8512630" cy="631372"/>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2800" b="0" i="0" u="none" strike="noStrike" cap="none">
                <a:solidFill>
                  <a:schemeClr val="dk1"/>
                </a:solidFill>
                <a:latin typeface="Arial"/>
                <a:ea typeface="Arial"/>
                <a:cs typeface="Arial"/>
                <a:sym typeface="Arial"/>
              </a:defRPr>
            </a:lvl9pPr>
          </a:lstStyle>
          <a:p>
            <a:r>
              <a:rPr lang="en" sz="3600" b="1" dirty="0">
                <a:solidFill>
                  <a:srgbClr val="000000"/>
                </a:solidFill>
              </a:rPr>
              <a:t>Example Chat: </a:t>
            </a:r>
            <a:r>
              <a:rPr lang="en" sz="2000" b="1" dirty="0">
                <a:solidFill>
                  <a:srgbClr val="000000"/>
                </a:solidFill>
              </a:rPr>
              <a:t>Football fan conned by an AI phone-scam</a:t>
            </a:r>
            <a:endParaRPr lang="en-US" sz="2000" dirty="0"/>
          </a:p>
          <a:p>
            <a:pPr marL="0" lvl="0" indent="0" algn="l" rtl="0">
              <a:spcBef>
                <a:spcPts val="0"/>
              </a:spcBef>
              <a:spcAft>
                <a:spcPts val="0"/>
              </a:spcAft>
              <a:buClr>
                <a:schemeClr val="dk1"/>
              </a:buClr>
              <a:buSzPts val="1100"/>
              <a:buFont typeface="Arial"/>
              <a:buNone/>
            </a:pPr>
            <a:endParaRPr sz="2000" b="1"/>
          </a:p>
        </p:txBody>
      </p:sp>
      <p:sp>
        <p:nvSpPr>
          <p:cNvPr id="5" name="TextBox 4">
            <a:extLst>
              <a:ext uri="{FF2B5EF4-FFF2-40B4-BE49-F238E27FC236}">
                <a16:creationId xmlns:a16="http://schemas.microsoft.com/office/drawing/2014/main" id="{513E78FA-398D-C616-BCA1-E99881F55FA4}"/>
              </a:ext>
            </a:extLst>
          </p:cNvPr>
          <p:cNvSpPr txBox="1"/>
          <p:nvPr/>
        </p:nvSpPr>
        <p:spPr>
          <a:xfrm>
            <a:off x="1266456" y="1494783"/>
            <a:ext cx="6676973" cy="3108543"/>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That's a wild one, eh? Holly cow, ye ken, it's no exactly my fault, is it? I mean, I just answered the phone like any normal person, heard this fella soundin' exactly like my old pal Dougie, tellin' me he needed a quick loan-so what was I supposed tae do? Ignore ma mate? Turned oot it was some Al scammer, but how was I meant tae know? Nobody tells ye these things! They go on about cyber this and digital that, but dae they ever come doon tae the pub and say, "Hey Euan, dinnae trust calls that sound too real"? Course they don't.</a:t>
            </a:r>
          </a:p>
          <a:p>
            <a:r>
              <a:rPr lang="en-US"/>
              <a:t>Who's responsible? The flippin' banks, the tech firms, the government-somebody should be makin' sure folk like me don't get done in by this Al trickery. They can block dodgy bets online, but no' scammers? Gies a break.</a:t>
            </a:r>
          </a:p>
          <a:p>
            <a:r>
              <a:rPr lang="en-US"/>
              <a:t>Follow-up questions:</a:t>
            </a:r>
          </a:p>
          <a:p>
            <a:pPr marL="285750" indent="-285750">
              <a:buChar char="•"/>
            </a:pPr>
            <a:r>
              <a:rPr lang="en-US"/>
              <a:t>﻿﻿﻿How can ordinary folk spot an Al scam call before it's too late?</a:t>
            </a:r>
          </a:p>
          <a:p>
            <a:pPr marL="285750" indent="-285750">
              <a:buChar char="•"/>
            </a:pPr>
            <a:r>
              <a:rPr lang="en-US"/>
              <a:t>﻿﻿﻿What should banks and tech companies be doin' to protect people better?</a:t>
            </a:r>
          </a:p>
          <a:p>
            <a:pPr algn="l"/>
            <a:endParaRPr lang="en-US" dirty="0"/>
          </a:p>
        </p:txBody>
      </p:sp>
      <p:sp>
        <p:nvSpPr>
          <p:cNvPr id="7" name="Google Shape;104;p18">
            <a:extLst>
              <a:ext uri="{FF2B5EF4-FFF2-40B4-BE49-F238E27FC236}">
                <a16:creationId xmlns:a16="http://schemas.microsoft.com/office/drawing/2014/main" id="{24D330BA-36E3-9B33-C156-19E5735C2FDA}"/>
              </a:ext>
            </a:extLst>
          </p:cNvPr>
          <p:cNvSpPr/>
          <p:nvPr/>
        </p:nvSpPr>
        <p:spPr>
          <a:xfrm rot="21360000">
            <a:off x="7685611" y="1281836"/>
            <a:ext cx="506509" cy="347265"/>
          </a:xfrm>
          <a:prstGeom prst="wedgeEllipseCallout">
            <a:avLst>
              <a:gd name="adj1" fmla="val 67772"/>
              <a:gd name="adj2" fmla="val -18590"/>
            </a:avLst>
          </a:prstGeom>
          <a:solidFill>
            <a:schemeClr val="bg1"/>
          </a:solidFill>
          <a:ln w="28575"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endParaRPr lang="en" dirty="0">
              <a:solidFill>
                <a:schemeClr val="lt1"/>
              </a:solidFill>
            </a:endParaRPr>
          </a:p>
        </p:txBody>
      </p:sp>
    </p:spTree>
    <p:extLst>
      <p:ext uri="{BB962C8B-B14F-4D97-AF65-F5344CB8AC3E}">
        <p14:creationId xmlns:p14="http://schemas.microsoft.com/office/powerpoint/2010/main" val="1788372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9"/>
          <p:cNvSpPr txBox="1">
            <a:spLocks noGrp="1"/>
          </p:cNvSpPr>
          <p:nvPr>
            <p:ph type="title"/>
          </p:nvPr>
        </p:nvSpPr>
        <p:spPr>
          <a:xfrm>
            <a:off x="76200" y="76200"/>
            <a:ext cx="6578700" cy="5067300"/>
          </a:xfrm>
          <a:prstGeom prst="rect">
            <a:avLst/>
          </a:prstGeom>
          <a:noFill/>
          <a:ln>
            <a:noFill/>
          </a:ln>
        </p:spPr>
        <p:txBody>
          <a:bodyPr spcFirstLastPara="1" wrap="square" lIns="68575" tIns="34275" rIns="68575" bIns="34275" anchor="t" anchorCtr="0">
            <a:normAutofit/>
          </a:bodyPr>
          <a:lstStyle/>
          <a:p>
            <a:r>
              <a:rPr lang="en" sz="3200" b="1" dirty="0">
                <a:solidFill>
                  <a:srgbClr val="000000"/>
                </a:solidFill>
                <a:highlight>
                  <a:srgbClr val="FFFF00"/>
                </a:highlight>
              </a:rPr>
              <a:t>Types </a:t>
            </a:r>
            <a:r>
              <a:rPr lang="en" sz="3200" b="1" dirty="0">
                <a:solidFill>
                  <a:srgbClr val="000000"/>
                </a:solidFill>
              </a:rPr>
              <a:t>of 'fake personas'</a:t>
            </a:r>
            <a:br>
              <a:rPr lang="en" sz="3200" b="1" dirty="0">
                <a:solidFill>
                  <a:srgbClr val="000000"/>
                </a:solidFill>
              </a:rPr>
            </a:br>
            <a:r>
              <a:rPr lang="en" sz="2000" b="1" dirty="0"/>
              <a:t>Each week we explore a new type of Digital Twin</a:t>
            </a:r>
            <a:endParaRPr lang="en-US" dirty="0"/>
          </a:p>
          <a:p>
            <a:pPr marL="0" lvl="0" indent="0" algn="l" rtl="0">
              <a:lnSpc>
                <a:spcPct val="90000"/>
              </a:lnSpc>
              <a:spcBef>
                <a:spcPts val="0"/>
              </a:spcBef>
              <a:spcAft>
                <a:spcPts val="0"/>
              </a:spcAft>
              <a:buClr>
                <a:schemeClr val="dk1"/>
              </a:buClr>
              <a:buSzPts val="3300"/>
              <a:buFont typeface="Calibri"/>
              <a:buNone/>
            </a:pPr>
            <a:endParaRPr sz="2000" b="1">
              <a:solidFill>
                <a:srgbClr val="000000"/>
              </a:solidFill>
            </a:endParaRPr>
          </a:p>
          <a:p>
            <a:pPr marL="0" lvl="0" indent="0" algn="l" rtl="0">
              <a:lnSpc>
                <a:spcPct val="90000"/>
              </a:lnSpc>
              <a:spcBef>
                <a:spcPts val="0"/>
              </a:spcBef>
              <a:spcAft>
                <a:spcPts val="0"/>
              </a:spcAft>
              <a:buNone/>
            </a:pPr>
            <a:r>
              <a:rPr lang="en" sz="2000" b="1" dirty="0">
                <a:solidFill>
                  <a:srgbClr val="000000"/>
                </a:solidFill>
              </a:rPr>
              <a:t>Week 1: </a:t>
            </a:r>
            <a:r>
              <a:rPr lang="en" sz="2000" b="1" dirty="0">
                <a:solidFill>
                  <a:srgbClr val="000000"/>
                </a:solidFill>
                <a:highlight>
                  <a:srgbClr val="FFFF00"/>
                </a:highlight>
              </a:rPr>
              <a:t>Expert with a hobby.</a:t>
            </a:r>
            <a:r>
              <a:rPr lang="en" sz="2000" b="1" dirty="0">
                <a:solidFill>
                  <a:srgbClr val="000000"/>
                </a:solidFill>
              </a:rPr>
              <a:t> AI will use a wide variety of metaphors and stories (very 'human')</a:t>
            </a:r>
            <a:endParaRPr sz="2000" b="1" dirty="0">
              <a:solidFill>
                <a:srgbClr val="000000"/>
              </a:solidFill>
            </a:endParaRPr>
          </a:p>
          <a:p>
            <a:pPr marL="0" lvl="0" indent="0" algn="l" rtl="0">
              <a:lnSpc>
                <a:spcPct val="90000"/>
              </a:lnSpc>
              <a:spcBef>
                <a:spcPts val="0"/>
              </a:spcBef>
              <a:spcAft>
                <a:spcPts val="0"/>
              </a:spcAft>
              <a:buNone/>
            </a:pPr>
            <a:endParaRPr sz="2000" b="1">
              <a:solidFill>
                <a:srgbClr val="000000"/>
              </a:solidFill>
            </a:endParaRPr>
          </a:p>
          <a:p>
            <a:r>
              <a:rPr lang="en" sz="2000" b="1" dirty="0"/>
              <a:t>Week 2: </a:t>
            </a:r>
            <a:r>
              <a:rPr lang="en" sz="2000" b="1" dirty="0">
                <a:highlight>
                  <a:srgbClr val="FFFF00"/>
                </a:highlight>
              </a:rPr>
              <a:t>Biased non-expert </a:t>
            </a:r>
            <a:r>
              <a:rPr lang="en" sz="2000" b="1" dirty="0"/>
              <a:t>who believes in conspiracy theories</a:t>
            </a:r>
          </a:p>
          <a:p>
            <a:br>
              <a:rPr lang="en" sz="2000" b="1" dirty="0"/>
            </a:br>
            <a:r>
              <a:rPr lang="en" sz="2000" b="1" dirty="0"/>
              <a:t>Week 3: Expert talking '</a:t>
            </a:r>
            <a:r>
              <a:rPr lang="en" sz="2000" b="1" dirty="0">
                <a:highlight>
                  <a:srgbClr val="FFFF00"/>
                </a:highlight>
              </a:rPr>
              <a:t>as if they spoke to a child</a:t>
            </a:r>
            <a:r>
              <a:rPr lang="en" sz="2000" b="1" dirty="0"/>
              <a:t>'. Complicated concepts simplified but still correct.</a:t>
            </a:r>
            <a:endParaRPr lang="en-US" sz="2000" dirty="0"/>
          </a:p>
          <a:p>
            <a:pPr marL="0" lvl="0" indent="0" algn="l">
              <a:spcBef>
                <a:spcPts val="0"/>
              </a:spcBef>
              <a:spcAft>
                <a:spcPts val="0"/>
              </a:spcAft>
              <a:buNone/>
            </a:pPr>
            <a:endParaRPr sz="2000" b="1" dirty="0"/>
          </a:p>
          <a:p>
            <a:pPr marL="0" lvl="0" indent="0" algn="l" rtl="0">
              <a:spcBef>
                <a:spcPts val="0"/>
              </a:spcBef>
              <a:spcAft>
                <a:spcPts val="0"/>
              </a:spcAft>
              <a:buNone/>
            </a:pPr>
            <a:r>
              <a:rPr lang="en" sz="2000" b="1" dirty="0"/>
              <a:t>Week 4: </a:t>
            </a:r>
            <a:r>
              <a:rPr lang="en" sz="2000" b="1" dirty="0">
                <a:highlight>
                  <a:srgbClr val="FFFF00"/>
                </a:highlight>
              </a:rPr>
              <a:t>Non-trustworthy Expert</a:t>
            </a:r>
            <a:r>
              <a:rPr lang="en" sz="2000" b="1" dirty="0"/>
              <a:t> who makes up half of their examples, but would not say which ones.</a:t>
            </a:r>
            <a:endParaRPr sz="2000" b="1" dirty="0"/>
          </a:p>
          <a:p>
            <a:pPr marL="0" lvl="0" indent="0" algn="l" rtl="0">
              <a:spcBef>
                <a:spcPts val="0"/>
              </a:spcBef>
              <a:spcAft>
                <a:spcPts val="0"/>
              </a:spcAft>
              <a:buNone/>
            </a:pPr>
            <a:endParaRPr sz="2000" b="1"/>
          </a:p>
          <a:p>
            <a:pPr marL="0" lvl="0" indent="0" algn="l" rtl="0">
              <a:spcBef>
                <a:spcPts val="0"/>
              </a:spcBef>
              <a:spcAft>
                <a:spcPts val="0"/>
              </a:spcAft>
              <a:buClr>
                <a:schemeClr val="dk1"/>
              </a:buClr>
              <a:buSzPts val="1100"/>
              <a:buFont typeface="Arial"/>
              <a:buNone/>
            </a:pPr>
            <a:r>
              <a:rPr lang="en" sz="2000" b="1" dirty="0"/>
              <a:t>Week 5: </a:t>
            </a:r>
            <a:r>
              <a:rPr lang="en" sz="2000" b="1" dirty="0">
                <a:highlight>
                  <a:srgbClr val="FFFF00"/>
                </a:highlight>
              </a:rPr>
              <a:t>'AI mirror'</a:t>
            </a:r>
            <a:r>
              <a:rPr lang="en" sz="2000" b="1" dirty="0"/>
              <a:t> - Each student writes a prompt to create a Digital Twin of themselves</a:t>
            </a:r>
            <a:endParaRPr sz="2000" b="1" dirty="0"/>
          </a:p>
        </p:txBody>
      </p:sp>
      <p:pic>
        <p:nvPicPr>
          <p:cNvPr id="115" name="Google Shape;115;p19"/>
          <p:cNvPicPr preferRelativeResize="0"/>
          <p:nvPr/>
        </p:nvPicPr>
        <p:blipFill rotWithShape="1">
          <a:blip r:embed="rId3">
            <a:alphaModFix/>
          </a:blip>
          <a:srcRect l="53842" t="4326" r="4188" b="10675"/>
          <a:stretch/>
        </p:blipFill>
        <p:spPr>
          <a:xfrm>
            <a:off x="7796650" y="76188"/>
            <a:ext cx="1202852" cy="16093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3">
          <a:extLst>
            <a:ext uri="{FF2B5EF4-FFF2-40B4-BE49-F238E27FC236}">
              <a16:creationId xmlns:a16="http://schemas.microsoft.com/office/drawing/2014/main" id="{DC241CD6-8E36-E520-2ACA-1F45B075E4C0}"/>
            </a:ext>
          </a:extLst>
        </p:cNvPr>
        <p:cNvGrpSpPr/>
        <p:nvPr/>
      </p:nvGrpSpPr>
      <p:grpSpPr>
        <a:xfrm>
          <a:off x="0" y="0"/>
          <a:ext cx="0" cy="0"/>
          <a:chOff x="0" y="0"/>
          <a:chExt cx="0" cy="0"/>
        </a:xfrm>
      </p:grpSpPr>
      <p:sp>
        <p:nvSpPr>
          <p:cNvPr id="114" name="Google Shape;114;p19">
            <a:extLst>
              <a:ext uri="{FF2B5EF4-FFF2-40B4-BE49-F238E27FC236}">
                <a16:creationId xmlns:a16="http://schemas.microsoft.com/office/drawing/2014/main" id="{12F84020-368F-E4FD-83D4-D77CF4ADDCFF}"/>
              </a:ext>
            </a:extLst>
          </p:cNvPr>
          <p:cNvSpPr txBox="1">
            <a:spLocks noGrp="1"/>
          </p:cNvSpPr>
          <p:nvPr>
            <p:ph type="title"/>
          </p:nvPr>
        </p:nvSpPr>
        <p:spPr>
          <a:xfrm>
            <a:off x="76200" y="76200"/>
            <a:ext cx="9067900" cy="5067300"/>
          </a:xfrm>
          <a:prstGeom prst="rect">
            <a:avLst/>
          </a:prstGeom>
          <a:noFill/>
          <a:ln>
            <a:noFill/>
          </a:ln>
        </p:spPr>
        <p:txBody>
          <a:bodyPr spcFirstLastPara="1" wrap="square" lIns="68575" tIns="34275" rIns="68575" bIns="34275" anchor="t" anchorCtr="0">
            <a:normAutofit/>
          </a:bodyPr>
          <a:lstStyle/>
          <a:p>
            <a:pPr>
              <a:buSzPts val="3300"/>
            </a:pPr>
            <a:r>
              <a:rPr lang="en" sz="3600" b="1" dirty="0">
                <a:solidFill>
                  <a:srgbClr val="000000"/>
                </a:solidFill>
                <a:highlight>
                  <a:srgbClr val="FFFF00"/>
                </a:highlight>
              </a:rPr>
              <a:t>Why </a:t>
            </a:r>
            <a:r>
              <a:rPr lang="en" sz="3600" b="1" dirty="0">
                <a:solidFill>
                  <a:srgbClr val="000000"/>
                </a:solidFill>
              </a:rPr>
              <a:t>those particular 'fake personas'</a:t>
            </a:r>
            <a:br>
              <a:rPr lang="en" sz="3600" b="1" dirty="0">
                <a:solidFill>
                  <a:srgbClr val="000000"/>
                </a:solidFill>
              </a:rPr>
            </a:br>
            <a:r>
              <a:rPr lang="en" sz="2200" b="1" dirty="0">
                <a:solidFill>
                  <a:srgbClr val="000000"/>
                </a:solidFill>
              </a:rPr>
              <a:t>Does </a:t>
            </a:r>
            <a:r>
              <a:rPr lang="en" sz="2200" b="1" dirty="0">
                <a:solidFill>
                  <a:srgbClr val="000000"/>
                </a:solidFill>
                <a:highlight>
                  <a:srgbClr val="00FF00"/>
                </a:highlight>
              </a:rPr>
              <a:t>X</a:t>
            </a:r>
            <a:r>
              <a:rPr lang="en" sz="2200" b="1" dirty="0">
                <a:solidFill>
                  <a:srgbClr val="000000"/>
                </a:solidFill>
              </a:rPr>
              <a:t> make someone a 'real person'? Discuss!</a:t>
            </a:r>
            <a:endParaRPr lang="en-US" sz="2200" b="1" dirty="0">
              <a:solidFill>
                <a:srgbClr val="000000"/>
              </a:solidFill>
            </a:endParaRPr>
          </a:p>
          <a:p>
            <a:pPr marL="0" lvl="0" indent="0" algn="l" rtl="0">
              <a:lnSpc>
                <a:spcPct val="90000"/>
              </a:lnSpc>
              <a:spcBef>
                <a:spcPts val="0"/>
              </a:spcBef>
              <a:spcAft>
                <a:spcPts val="0"/>
              </a:spcAft>
              <a:buClr>
                <a:schemeClr val="dk1"/>
              </a:buClr>
              <a:buSzPts val="3300"/>
              <a:buFont typeface="Calibri"/>
              <a:buNone/>
            </a:pPr>
            <a:endParaRPr sz="1300" b="1" dirty="0">
              <a:solidFill>
                <a:srgbClr val="000000"/>
              </a:solidFill>
            </a:endParaRPr>
          </a:p>
          <a:p>
            <a:r>
              <a:rPr lang="en" sz="2000" b="1" dirty="0">
                <a:solidFill>
                  <a:srgbClr val="000000"/>
                </a:solidFill>
              </a:rPr>
              <a:t>Week 1: Expert with a hobby. </a:t>
            </a:r>
            <a:br>
              <a:rPr lang="en" sz="2000" b="1" dirty="0"/>
            </a:br>
            <a:r>
              <a:rPr lang="en" sz="2000" dirty="0">
                <a:solidFill>
                  <a:srgbClr val="000000"/>
                </a:solidFill>
                <a:highlight>
                  <a:srgbClr val="00FF00"/>
                </a:highlight>
              </a:rPr>
              <a:t>LIFE EXPERIENCE</a:t>
            </a:r>
            <a:r>
              <a:rPr lang="en" sz="2000" b="1" dirty="0">
                <a:solidFill>
                  <a:srgbClr val="000000"/>
                </a:solidFill>
              </a:rPr>
              <a:t> </a:t>
            </a:r>
            <a:br>
              <a:rPr lang="en" sz="2000" b="1" dirty="0">
                <a:solidFill>
                  <a:srgbClr val="000000"/>
                </a:solidFill>
              </a:rPr>
            </a:br>
            <a:endParaRPr lang="en" sz="2000" b="1" dirty="0">
              <a:solidFill>
                <a:srgbClr val="000000"/>
              </a:solidFill>
            </a:endParaRPr>
          </a:p>
          <a:p>
            <a:r>
              <a:rPr lang="en" sz="2000" b="1" dirty="0"/>
              <a:t>Week 2: Biased non-expert</a:t>
            </a:r>
            <a:br>
              <a:rPr lang="en" sz="2000" dirty="0"/>
            </a:br>
            <a:r>
              <a:rPr lang="en" sz="2000" dirty="0">
                <a:highlight>
                  <a:srgbClr val="00FF00"/>
                </a:highlight>
              </a:rPr>
              <a:t>BIASES, FEELINGS</a:t>
            </a:r>
            <a:r>
              <a:rPr lang="en" sz="2000" b="1" dirty="0">
                <a:highlight>
                  <a:srgbClr val="00FF00"/>
                </a:highlight>
              </a:rPr>
              <a:t> </a:t>
            </a:r>
            <a:r>
              <a:rPr lang="en" sz="2000" b="1" dirty="0"/>
              <a:t> </a:t>
            </a:r>
          </a:p>
          <a:p>
            <a:br>
              <a:rPr lang="en" sz="2000" b="1" dirty="0"/>
            </a:br>
            <a:r>
              <a:rPr lang="en" sz="2000" b="1" dirty="0"/>
              <a:t>Week 3: Expert talking 'as if they spoke to a child'.</a:t>
            </a:r>
            <a:br>
              <a:rPr lang="en" sz="2000" dirty="0"/>
            </a:br>
            <a:r>
              <a:rPr lang="en" sz="2000" dirty="0">
                <a:highlight>
                  <a:srgbClr val="00FF00"/>
                </a:highlight>
              </a:rPr>
              <a:t>EMPATHY, LISTENING</a:t>
            </a:r>
            <a:r>
              <a:rPr lang="en" sz="2000" b="1" dirty="0"/>
              <a:t> </a:t>
            </a:r>
            <a:br>
              <a:rPr lang="en" sz="2000" b="1" dirty="0"/>
            </a:br>
            <a:endParaRPr lang="en" sz="2000" dirty="0"/>
          </a:p>
          <a:p>
            <a:r>
              <a:rPr lang="en" sz="2000" b="1" dirty="0"/>
              <a:t>Week 4: Non-trustworthy Expert Liar</a:t>
            </a:r>
            <a:br>
              <a:rPr lang="en" sz="2000" b="1" dirty="0"/>
            </a:br>
            <a:r>
              <a:rPr lang="en" sz="2000" dirty="0">
                <a:highlight>
                  <a:srgbClr val="00FF00"/>
                </a:highlight>
              </a:rPr>
              <a:t>TRUTH, ETHICS</a:t>
            </a:r>
            <a:r>
              <a:rPr lang="en" sz="2000" b="1" dirty="0"/>
              <a:t> </a:t>
            </a:r>
            <a:br>
              <a:rPr lang="en" sz="2000" b="1" dirty="0"/>
            </a:br>
            <a:endParaRPr lang="en" sz="2000" dirty="0"/>
          </a:p>
          <a:p>
            <a:pPr>
              <a:buSzPts val="1100"/>
            </a:pPr>
            <a:r>
              <a:rPr lang="en" sz="2000" b="1" dirty="0"/>
              <a:t>Week 5: 'AI mirror' - Digital Twin of yourself</a:t>
            </a:r>
            <a:br>
              <a:rPr lang="en" sz="2000" dirty="0"/>
            </a:br>
            <a:r>
              <a:rPr lang="en" sz="2000" dirty="0">
                <a:highlight>
                  <a:srgbClr val="00FF00"/>
                </a:highlight>
              </a:rPr>
              <a:t>SOUL, UNIQUENESS</a:t>
            </a:r>
            <a:endParaRPr lang="en" sz="2000" b="1" dirty="0"/>
          </a:p>
        </p:txBody>
      </p:sp>
      <p:pic>
        <p:nvPicPr>
          <p:cNvPr id="115" name="Google Shape;115;p19">
            <a:extLst>
              <a:ext uri="{FF2B5EF4-FFF2-40B4-BE49-F238E27FC236}">
                <a16:creationId xmlns:a16="http://schemas.microsoft.com/office/drawing/2014/main" id="{BD42A6BC-FFF0-CFFA-CB71-5CB12CCCCDD6}"/>
              </a:ext>
            </a:extLst>
          </p:cNvPr>
          <p:cNvPicPr preferRelativeResize="0"/>
          <p:nvPr/>
        </p:nvPicPr>
        <p:blipFill rotWithShape="1">
          <a:blip r:embed="rId3">
            <a:alphaModFix/>
          </a:blip>
          <a:srcRect l="53842" t="4326" r="4188" b="10675"/>
          <a:stretch/>
        </p:blipFill>
        <p:spPr>
          <a:xfrm>
            <a:off x="7796650" y="76188"/>
            <a:ext cx="1202852" cy="1609350"/>
          </a:xfrm>
          <a:prstGeom prst="rect">
            <a:avLst/>
          </a:prstGeom>
          <a:noFill/>
          <a:ln>
            <a:noFill/>
          </a:ln>
        </p:spPr>
      </p:pic>
    </p:spTree>
    <p:extLst>
      <p:ext uri="{BB962C8B-B14F-4D97-AF65-F5344CB8AC3E}">
        <p14:creationId xmlns:p14="http://schemas.microsoft.com/office/powerpoint/2010/main" val="3050940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0">
          <a:extLst>
            <a:ext uri="{FF2B5EF4-FFF2-40B4-BE49-F238E27FC236}">
              <a16:creationId xmlns:a16="http://schemas.microsoft.com/office/drawing/2014/main" id="{4C99B246-613B-C7BA-4FB0-5061C251D00B}"/>
            </a:ext>
          </a:extLst>
        </p:cNvPr>
        <p:cNvGrpSpPr/>
        <p:nvPr/>
      </p:nvGrpSpPr>
      <p:grpSpPr>
        <a:xfrm>
          <a:off x="0" y="0"/>
          <a:ext cx="0" cy="0"/>
          <a:chOff x="0" y="0"/>
          <a:chExt cx="0" cy="0"/>
        </a:xfrm>
      </p:grpSpPr>
      <p:sp>
        <p:nvSpPr>
          <p:cNvPr id="121" name="Google Shape;121;p20">
            <a:extLst>
              <a:ext uri="{FF2B5EF4-FFF2-40B4-BE49-F238E27FC236}">
                <a16:creationId xmlns:a16="http://schemas.microsoft.com/office/drawing/2014/main" id="{D57B01DB-9F26-080C-3DF7-ECC1E3646919}"/>
              </a:ext>
            </a:extLst>
          </p:cNvPr>
          <p:cNvSpPr txBox="1">
            <a:spLocks noGrp="1"/>
          </p:cNvSpPr>
          <p:nvPr>
            <p:ph type="title"/>
          </p:nvPr>
        </p:nvSpPr>
        <p:spPr>
          <a:xfrm>
            <a:off x="76200" y="76200"/>
            <a:ext cx="8769034" cy="4839421"/>
          </a:xfrm>
          <a:prstGeom prst="rect">
            <a:avLst/>
          </a:prstGeom>
          <a:noFill/>
          <a:ln>
            <a:noFill/>
          </a:ln>
        </p:spPr>
        <p:txBody>
          <a:bodyPr spcFirstLastPara="1" wrap="square" lIns="68575" tIns="34275" rIns="68575" bIns="34275" anchor="t" anchorCtr="0">
            <a:normAutofit/>
          </a:bodyPr>
          <a:lstStyle/>
          <a:p>
            <a:r>
              <a:rPr lang="en" sz="3600" b="1" dirty="0">
                <a:solidFill>
                  <a:srgbClr val="000000"/>
                </a:solidFill>
              </a:rPr>
              <a:t>Some ideas for personas (this is </a:t>
            </a:r>
            <a:br>
              <a:rPr lang="en" sz="3600" b="1" dirty="0">
                <a:solidFill>
                  <a:srgbClr val="000000"/>
                </a:solidFill>
              </a:rPr>
            </a:br>
            <a:r>
              <a:rPr lang="en" sz="3600" b="1" dirty="0">
                <a:solidFill>
                  <a:srgbClr val="000000"/>
                </a:solidFill>
              </a:rPr>
              <a:t>very customisable)</a:t>
            </a:r>
            <a:br>
              <a:rPr lang="en" sz="3600" b="1" dirty="0">
                <a:solidFill>
                  <a:srgbClr val="000000"/>
                </a:solidFill>
              </a:rPr>
            </a:br>
            <a:br>
              <a:rPr lang="en" sz="3600" b="1" dirty="0">
                <a:solidFill>
                  <a:srgbClr val="000000"/>
                </a:solidFill>
              </a:rPr>
            </a:br>
            <a:r>
              <a:rPr lang="en" sz="3600" b="1" dirty="0"/>
              <a:t>- non native speaker</a:t>
            </a:r>
            <a:br>
              <a:rPr lang="en" sz="3600" b="1" dirty="0"/>
            </a:br>
            <a:r>
              <a:rPr lang="en" sz="3600" b="1" dirty="0"/>
              <a:t>- neurodivergent person</a:t>
            </a:r>
            <a:br>
              <a:rPr lang="en" sz="3600" b="1" dirty="0"/>
            </a:br>
            <a:r>
              <a:rPr lang="en" sz="3600" b="1" dirty="0"/>
              <a:t>- job interviewer</a:t>
            </a:r>
            <a:br>
              <a:rPr lang="en" sz="3600" b="1" dirty="0"/>
            </a:br>
            <a:r>
              <a:rPr lang="en" sz="3600" b="1" dirty="0"/>
              <a:t>- "avoid being scammed" training</a:t>
            </a:r>
            <a:br>
              <a:rPr lang="en" sz="3600" b="1" dirty="0"/>
            </a:br>
            <a:r>
              <a:rPr lang="en" sz="3600" b="1" dirty="0"/>
              <a:t>- defuse heated situations</a:t>
            </a:r>
            <a:br>
              <a:rPr lang="en" sz="3600" b="1" dirty="0"/>
            </a:br>
            <a:r>
              <a:rPr lang="en" sz="3600" b="1" dirty="0"/>
              <a:t>- coaching conversations</a:t>
            </a:r>
            <a:endParaRPr lang="en-US" dirty="0"/>
          </a:p>
        </p:txBody>
      </p:sp>
      <p:pic>
        <p:nvPicPr>
          <p:cNvPr id="122" name="Google Shape;122;p20">
            <a:extLst>
              <a:ext uri="{FF2B5EF4-FFF2-40B4-BE49-F238E27FC236}">
                <a16:creationId xmlns:a16="http://schemas.microsoft.com/office/drawing/2014/main" id="{458D2A3E-B53D-EA4B-0BFC-C86815B500D5}"/>
              </a:ext>
            </a:extLst>
          </p:cNvPr>
          <p:cNvPicPr preferRelativeResize="0"/>
          <p:nvPr/>
        </p:nvPicPr>
        <p:blipFill rotWithShape="1">
          <a:blip r:embed="rId3">
            <a:alphaModFix/>
          </a:blip>
          <a:srcRect l="31863" t="82207" r="53677" b="326"/>
          <a:stretch/>
        </p:blipFill>
        <p:spPr>
          <a:xfrm>
            <a:off x="7864450" y="-78527"/>
            <a:ext cx="1202849" cy="1954273"/>
          </a:xfrm>
          <a:prstGeom prst="rect">
            <a:avLst/>
          </a:prstGeom>
          <a:noFill/>
          <a:ln>
            <a:noFill/>
          </a:ln>
        </p:spPr>
      </p:pic>
    </p:spTree>
    <p:extLst>
      <p:ext uri="{BB962C8B-B14F-4D97-AF65-F5344CB8AC3E}">
        <p14:creationId xmlns:p14="http://schemas.microsoft.com/office/powerpoint/2010/main" val="2143975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3">
          <a:extLst>
            <a:ext uri="{FF2B5EF4-FFF2-40B4-BE49-F238E27FC236}">
              <a16:creationId xmlns:a16="http://schemas.microsoft.com/office/drawing/2014/main" id="{1594A7AB-8445-EF12-9C8E-3B53D76CC743}"/>
            </a:ext>
          </a:extLst>
        </p:cNvPr>
        <p:cNvGrpSpPr/>
        <p:nvPr/>
      </p:nvGrpSpPr>
      <p:grpSpPr>
        <a:xfrm>
          <a:off x="0" y="0"/>
          <a:ext cx="0" cy="0"/>
          <a:chOff x="0" y="0"/>
          <a:chExt cx="0" cy="0"/>
        </a:xfrm>
      </p:grpSpPr>
      <p:sp>
        <p:nvSpPr>
          <p:cNvPr id="114" name="Google Shape;114;p19">
            <a:extLst>
              <a:ext uri="{FF2B5EF4-FFF2-40B4-BE49-F238E27FC236}">
                <a16:creationId xmlns:a16="http://schemas.microsoft.com/office/drawing/2014/main" id="{E9C65E93-2D8C-CD04-7D27-F67E5F3393A0}"/>
              </a:ext>
            </a:extLst>
          </p:cNvPr>
          <p:cNvSpPr txBox="1">
            <a:spLocks noGrp="1"/>
          </p:cNvSpPr>
          <p:nvPr>
            <p:ph type="title"/>
          </p:nvPr>
        </p:nvSpPr>
        <p:spPr>
          <a:xfrm>
            <a:off x="76200" y="76200"/>
            <a:ext cx="6578700" cy="1183888"/>
          </a:xfrm>
          <a:prstGeom prst="rect">
            <a:avLst/>
          </a:prstGeom>
          <a:noFill/>
          <a:ln>
            <a:noFill/>
          </a:ln>
        </p:spPr>
        <p:txBody>
          <a:bodyPr spcFirstLastPara="1" wrap="square" lIns="68575" tIns="34275" rIns="68575" bIns="34275" anchor="t" anchorCtr="0">
            <a:normAutofit/>
          </a:bodyPr>
          <a:lstStyle/>
          <a:p>
            <a:r>
              <a:rPr lang="en" sz="3600" b="1" dirty="0">
                <a:solidFill>
                  <a:srgbClr val="000000"/>
                </a:solidFill>
              </a:rPr>
              <a:t>Follow up tasks for students</a:t>
            </a:r>
            <a:endParaRPr sz="2000" b="1" dirty="0">
              <a:solidFill>
                <a:srgbClr val="000000"/>
              </a:solidFill>
            </a:endParaRPr>
          </a:p>
          <a:p>
            <a:endParaRPr lang="en" sz="2000" b="1" dirty="0"/>
          </a:p>
        </p:txBody>
      </p:sp>
      <p:pic>
        <p:nvPicPr>
          <p:cNvPr id="115" name="Google Shape;115;p19">
            <a:extLst>
              <a:ext uri="{FF2B5EF4-FFF2-40B4-BE49-F238E27FC236}">
                <a16:creationId xmlns:a16="http://schemas.microsoft.com/office/drawing/2014/main" id="{00275133-06D6-ADF4-DE83-74FFC254B461}"/>
              </a:ext>
            </a:extLst>
          </p:cNvPr>
          <p:cNvPicPr preferRelativeResize="0"/>
          <p:nvPr/>
        </p:nvPicPr>
        <p:blipFill rotWithShape="1">
          <a:blip r:embed="rId3">
            <a:alphaModFix/>
          </a:blip>
          <a:srcRect l="53842" t="4326" r="4188" b="10675"/>
          <a:stretch/>
        </p:blipFill>
        <p:spPr>
          <a:xfrm>
            <a:off x="7796650" y="76188"/>
            <a:ext cx="1202852" cy="1609350"/>
          </a:xfrm>
          <a:prstGeom prst="rect">
            <a:avLst/>
          </a:prstGeom>
          <a:noFill/>
          <a:ln>
            <a:noFill/>
          </a:ln>
        </p:spPr>
      </p:pic>
      <p:sp>
        <p:nvSpPr>
          <p:cNvPr id="2" name="TextBox 1">
            <a:extLst>
              <a:ext uri="{FF2B5EF4-FFF2-40B4-BE49-F238E27FC236}">
                <a16:creationId xmlns:a16="http://schemas.microsoft.com/office/drawing/2014/main" id="{1081E9E4-5D11-465A-AC07-B4EB8249FCE3}"/>
              </a:ext>
            </a:extLst>
          </p:cNvPr>
          <p:cNvSpPr txBox="1"/>
          <p:nvPr/>
        </p:nvSpPr>
        <p:spPr>
          <a:xfrm>
            <a:off x="76200" y="742295"/>
            <a:ext cx="7404878" cy="4401205"/>
          </a:xfrm>
          <a:prstGeom prst="rect">
            <a:avLst/>
          </a:prstGeom>
          <a:noFill/>
        </p:spPr>
        <p:txBody>
          <a:bodyPr wrap="square" rtlCol="0">
            <a:spAutoFit/>
          </a:bodyPr>
          <a:lstStyle/>
          <a:p>
            <a:r>
              <a:rPr lang="en" sz="1800" b="1" dirty="0"/>
              <a:t>Follow up tasks help students to reflect on their learning from the interactions with personas. Tasks can be easily adapted to the learning context. For example:</a:t>
            </a:r>
          </a:p>
          <a:p>
            <a:endParaRPr lang="en" sz="1800" b="1" dirty="0"/>
          </a:p>
          <a:p>
            <a:r>
              <a:rPr lang="en" sz="1800" b="1" dirty="0"/>
              <a:t>Online: </a:t>
            </a:r>
            <a:br>
              <a:rPr lang="en" sz="1800" b="1" dirty="0"/>
            </a:br>
            <a:r>
              <a:rPr lang="en" sz="1800" b="1" dirty="0"/>
              <a:t>Set up weekly discussion boards for students write a short post about what they have noticed / learnt. Encourage them to comment on each other’s posts. See ‘Digital Twin: Example Instructions’ for more detail.  </a:t>
            </a:r>
          </a:p>
          <a:p>
            <a:endParaRPr lang="en" sz="1800" b="1" dirty="0"/>
          </a:p>
          <a:p>
            <a:r>
              <a:rPr lang="en" sz="1800" b="1" dirty="0"/>
              <a:t>Classroom:</a:t>
            </a:r>
          </a:p>
          <a:p>
            <a:r>
              <a:rPr lang="en" sz="1800" b="1" dirty="0"/>
              <a:t>Distribute a handout for students to capture their experiences. Work in small discussion groups to compare notes (eg Think-Pair-Share, 1-2-4-All). </a:t>
            </a:r>
          </a:p>
          <a:p>
            <a:endParaRPr lang="en" b="1" dirty="0"/>
          </a:p>
          <a:p>
            <a:endParaRPr lang="en" sz="1400" b="1" dirty="0"/>
          </a:p>
        </p:txBody>
      </p:sp>
    </p:spTree>
    <p:extLst>
      <p:ext uri="{BB962C8B-B14F-4D97-AF65-F5344CB8AC3E}">
        <p14:creationId xmlns:p14="http://schemas.microsoft.com/office/powerpoint/2010/main" val="2860293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xfrm>
            <a:off x="76200" y="76200"/>
            <a:ext cx="8386721" cy="992636"/>
          </a:xfrm>
          <a:prstGeom prst="rect">
            <a:avLst/>
          </a:prstGeom>
          <a:noFill/>
          <a:ln>
            <a:noFill/>
          </a:ln>
        </p:spPr>
        <p:txBody>
          <a:bodyPr spcFirstLastPara="1" wrap="square" lIns="68575" tIns="34275" rIns="68575" bIns="34275" anchor="t" anchorCtr="0">
            <a:normAutofit/>
          </a:bodyPr>
          <a:lstStyle/>
          <a:p>
            <a:pPr lvl="0" algn="l" rtl="0">
              <a:lnSpc>
                <a:spcPct val="90000"/>
              </a:lnSpc>
              <a:spcBef>
                <a:spcPts val="0"/>
              </a:spcBef>
              <a:spcAft>
                <a:spcPts val="0"/>
              </a:spcAft>
              <a:buClr>
                <a:schemeClr val="dk1"/>
              </a:buClr>
              <a:buSzPts val="3300"/>
            </a:pPr>
            <a:r>
              <a:rPr lang="en" sz="3600" b="1" dirty="0">
                <a:solidFill>
                  <a:srgbClr val="000000"/>
                </a:solidFill>
              </a:rPr>
              <a:t>Student Reflections</a:t>
            </a:r>
            <a:endParaRPr lang="en-US" sz="3600" b="1" dirty="0"/>
          </a:p>
        </p:txBody>
      </p:sp>
      <p:pic>
        <p:nvPicPr>
          <p:cNvPr id="122" name="Google Shape;122;p20"/>
          <p:cNvPicPr preferRelativeResize="0"/>
          <p:nvPr/>
        </p:nvPicPr>
        <p:blipFill rotWithShape="1">
          <a:blip r:embed="rId3">
            <a:alphaModFix/>
          </a:blip>
          <a:srcRect l="31863" t="82207" r="53677" b="326"/>
          <a:stretch/>
        </p:blipFill>
        <p:spPr>
          <a:xfrm>
            <a:off x="7864450" y="-78527"/>
            <a:ext cx="1202849" cy="1954273"/>
          </a:xfrm>
          <a:prstGeom prst="rect">
            <a:avLst/>
          </a:prstGeom>
          <a:noFill/>
          <a:ln>
            <a:noFill/>
          </a:ln>
        </p:spPr>
      </p:pic>
      <p:sp>
        <p:nvSpPr>
          <p:cNvPr id="2" name="TextBox 1">
            <a:extLst>
              <a:ext uri="{FF2B5EF4-FFF2-40B4-BE49-F238E27FC236}">
                <a16:creationId xmlns:a16="http://schemas.microsoft.com/office/drawing/2014/main" id="{BF683DEA-5DC8-5E97-309A-4AEB9296AEC3}"/>
              </a:ext>
            </a:extLst>
          </p:cNvPr>
          <p:cNvSpPr txBox="1"/>
          <p:nvPr/>
        </p:nvSpPr>
        <p:spPr>
          <a:xfrm>
            <a:off x="76781" y="571695"/>
            <a:ext cx="8676925" cy="46063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200"/>
              </a:spcBef>
              <a:spcAft>
                <a:spcPts val="200"/>
              </a:spcAft>
            </a:pPr>
            <a:r>
              <a:rPr lang="en-US" sz="1800" b="1" dirty="0"/>
              <a:t>Masters-level university students - 25% participation (was optional).</a:t>
            </a:r>
            <a:endParaRPr lang="en-US" sz="1800" dirty="0"/>
          </a:p>
          <a:p>
            <a:pPr>
              <a:spcBef>
                <a:spcPts val="200"/>
              </a:spcBef>
              <a:spcAft>
                <a:spcPts val="200"/>
              </a:spcAft>
            </a:pPr>
            <a:r>
              <a:rPr lang="en-US" sz="1800" b="1" dirty="0"/>
              <a:t>Follow up discussions (over 5 weeks) had great momentum and shared excitement. Students:</a:t>
            </a:r>
            <a:endParaRPr lang="en-US" sz="1800" dirty="0"/>
          </a:p>
          <a:p>
            <a:pPr marL="285750" indent="-285750">
              <a:spcBef>
                <a:spcPts val="200"/>
              </a:spcBef>
              <a:spcAft>
                <a:spcPts val="200"/>
              </a:spcAft>
              <a:buFont typeface="Arial"/>
              <a:buChar char="•"/>
            </a:pPr>
            <a:r>
              <a:rPr lang="en-US" sz="1800" b="1" dirty="0">
                <a:highlight>
                  <a:srgbClr val="FFFF00"/>
                </a:highlight>
              </a:rPr>
              <a:t>tried many tools</a:t>
            </a:r>
            <a:r>
              <a:rPr lang="en-US" sz="1800" b="1" dirty="0"/>
              <a:t> with each prompt and gained knowledge of strengths and weaknesses of e.g. ChatGPT vs Copilot</a:t>
            </a:r>
            <a:r>
              <a:rPr lang="en-US" sz="1800" dirty="0"/>
              <a:t>​</a:t>
            </a:r>
            <a:endParaRPr lang="en-US" dirty="0"/>
          </a:p>
          <a:p>
            <a:pPr marL="285750" indent="-285750">
              <a:spcBef>
                <a:spcPts val="200"/>
              </a:spcBef>
              <a:spcAft>
                <a:spcPts val="200"/>
              </a:spcAft>
              <a:buChar char="•"/>
            </a:pPr>
            <a:r>
              <a:rPr lang="en-US" sz="1800" b="1" dirty="0"/>
              <a:t>described </a:t>
            </a:r>
            <a:r>
              <a:rPr lang="en-US" sz="1800" b="1" dirty="0">
                <a:highlight>
                  <a:srgbClr val="FFFF00"/>
                </a:highlight>
              </a:rPr>
              <a:t>'chilling and terrifying' experience</a:t>
            </a:r>
            <a:r>
              <a:rPr lang="en-US" sz="1800" b="1" dirty="0"/>
              <a:t> when AI got things exactly right (metaphors, slang) or when it got things deceptively wrong (but with full confidence</a:t>
            </a:r>
            <a:r>
              <a:rPr lang="en-US" sz="1800" dirty="0"/>
              <a:t>​</a:t>
            </a:r>
            <a:endParaRPr lang="en-US" dirty="0"/>
          </a:p>
          <a:p>
            <a:pPr marL="285750" indent="-285750">
              <a:spcBef>
                <a:spcPts val="200"/>
              </a:spcBef>
              <a:spcAft>
                <a:spcPts val="200"/>
              </a:spcAft>
              <a:buChar char="•"/>
            </a:pPr>
            <a:r>
              <a:rPr lang="en-US" sz="1800" b="1" dirty="0" err="1"/>
              <a:t>recognised</a:t>
            </a:r>
            <a:r>
              <a:rPr lang="en-US" sz="1800" b="1" dirty="0"/>
              <a:t> the </a:t>
            </a:r>
            <a:r>
              <a:rPr lang="en-US" sz="1800" b="1" dirty="0">
                <a:highlight>
                  <a:srgbClr val="FFFF00"/>
                </a:highlight>
              </a:rPr>
              <a:t>risk of bias in AI</a:t>
            </a:r>
            <a:r>
              <a:rPr lang="en-US" sz="1800" b="1" dirty="0"/>
              <a:t> responses</a:t>
            </a:r>
            <a:r>
              <a:rPr lang="en-US" sz="1800" dirty="0"/>
              <a:t>​</a:t>
            </a:r>
            <a:endParaRPr lang="en-US" dirty="0"/>
          </a:p>
          <a:p>
            <a:pPr marL="285750" indent="-285750">
              <a:spcBef>
                <a:spcPts val="200"/>
              </a:spcBef>
              <a:spcAft>
                <a:spcPts val="200"/>
              </a:spcAft>
              <a:buChar char="•"/>
            </a:pPr>
            <a:r>
              <a:rPr lang="en-US" sz="1800" b="1" dirty="0"/>
              <a:t>expressed concern over truthfulness: how effortful and how </a:t>
            </a:r>
            <a:r>
              <a:rPr lang="en-US" sz="1800" b="1" dirty="0">
                <a:highlight>
                  <a:srgbClr val="FFFF00"/>
                </a:highlight>
              </a:rPr>
              <a:t>time-consuming is separating fact from fiction</a:t>
            </a:r>
            <a:r>
              <a:rPr lang="en-US" sz="1800" dirty="0"/>
              <a:t>​</a:t>
            </a:r>
            <a:endParaRPr lang="en-US" dirty="0"/>
          </a:p>
          <a:p>
            <a:pPr marL="285750" indent="-285750">
              <a:spcBef>
                <a:spcPts val="200"/>
              </a:spcBef>
              <a:spcAft>
                <a:spcPts val="200"/>
              </a:spcAft>
              <a:buChar char="•"/>
            </a:pPr>
            <a:r>
              <a:rPr lang="en-US" sz="1800" b="1" dirty="0"/>
              <a:t>expressed concern over the </a:t>
            </a:r>
            <a:r>
              <a:rPr lang="en-US" sz="1800" b="1" dirty="0">
                <a:highlight>
                  <a:srgbClr val="FFFF00"/>
                </a:highlight>
              </a:rPr>
              <a:t>lack of safeguards</a:t>
            </a:r>
            <a:r>
              <a:rPr lang="en-US" sz="1800" b="1" dirty="0"/>
              <a:t> in light of positive and negative affordances of AI</a:t>
            </a:r>
            <a:r>
              <a:rPr lang="en-US" sz="1800" dirty="0"/>
              <a:t>​</a:t>
            </a:r>
            <a:endParaRPr lang="en-US" dirty="0"/>
          </a:p>
          <a:p>
            <a:pPr marL="285750" indent="-285750">
              <a:spcBef>
                <a:spcPts val="200"/>
              </a:spcBef>
              <a:spcAft>
                <a:spcPts val="200"/>
              </a:spcAft>
              <a:buChar char="•"/>
            </a:pPr>
            <a:r>
              <a:rPr lang="en-US" sz="1800" b="1" dirty="0"/>
              <a:t>often reported using a tool for the first time and eagerly </a:t>
            </a:r>
            <a:r>
              <a:rPr lang="en-US" sz="1800" b="1" dirty="0">
                <a:highlight>
                  <a:srgbClr val="FFFF00"/>
                </a:highlight>
              </a:rPr>
              <a:t>engaged with one another</a:t>
            </a:r>
            <a:r>
              <a:rPr lang="en-US" sz="1800" b="1" dirty="0"/>
              <a:t> to share, reflect and/or discuss their experiences</a:t>
            </a:r>
            <a:r>
              <a:rPr lang="en-US" sz="1800" dirty="0"/>
              <a:t>​</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rotWithShape="1">
          <a:blip r:embed="rId3">
            <a:alphaModFix/>
          </a:blip>
          <a:srcRect l="9338" b="1835"/>
          <a:stretch/>
        </p:blipFill>
        <p:spPr>
          <a:xfrm>
            <a:off x="3262350" y="473675"/>
            <a:ext cx="5861125" cy="4192399"/>
          </a:xfrm>
          <a:prstGeom prst="rect">
            <a:avLst/>
          </a:prstGeom>
          <a:noFill/>
          <a:ln>
            <a:noFill/>
          </a:ln>
        </p:spPr>
      </p:pic>
      <p:sp>
        <p:nvSpPr>
          <p:cNvPr id="62" name="Google Shape;62;p14"/>
          <p:cNvSpPr txBox="1">
            <a:spLocks noGrp="1"/>
          </p:cNvSpPr>
          <p:nvPr>
            <p:ph type="title"/>
          </p:nvPr>
        </p:nvSpPr>
        <p:spPr>
          <a:xfrm>
            <a:off x="2840000" y="4501675"/>
            <a:ext cx="1411200" cy="5988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dk1"/>
              </a:buClr>
              <a:buSzPts val="3300"/>
              <a:buFont typeface="Calibri"/>
              <a:buNone/>
            </a:pPr>
            <a:r>
              <a:rPr lang="en" b="1">
                <a:solidFill>
                  <a:srgbClr val="000000"/>
                </a:solidFill>
              </a:rPr>
              <a:t>Prompt</a:t>
            </a:r>
            <a:endParaRPr b="1">
              <a:solidFill>
                <a:srgbClr val="888888"/>
              </a:solidFill>
            </a:endParaRPr>
          </a:p>
        </p:txBody>
      </p:sp>
      <p:sp>
        <p:nvSpPr>
          <p:cNvPr id="63" name="Google Shape;63;p14"/>
          <p:cNvSpPr txBox="1">
            <a:spLocks noGrp="1"/>
          </p:cNvSpPr>
          <p:nvPr>
            <p:ph type="title"/>
          </p:nvPr>
        </p:nvSpPr>
        <p:spPr>
          <a:xfrm>
            <a:off x="4689800" y="3644600"/>
            <a:ext cx="1411200" cy="5988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dk1"/>
              </a:buClr>
              <a:buSzPts val="3300"/>
              <a:buFont typeface="Calibri"/>
              <a:buNone/>
            </a:pPr>
            <a:r>
              <a:rPr lang="en" b="1">
                <a:solidFill>
                  <a:srgbClr val="000000"/>
                </a:solidFill>
              </a:rPr>
              <a:t>LLM</a:t>
            </a:r>
            <a:endParaRPr b="1">
              <a:solidFill>
                <a:srgbClr val="888888"/>
              </a:solidFill>
            </a:endParaRPr>
          </a:p>
        </p:txBody>
      </p:sp>
      <p:sp>
        <p:nvSpPr>
          <p:cNvPr id="64" name="Google Shape;64;p14"/>
          <p:cNvSpPr txBox="1">
            <a:spLocks noGrp="1"/>
          </p:cNvSpPr>
          <p:nvPr>
            <p:ph type="title"/>
          </p:nvPr>
        </p:nvSpPr>
        <p:spPr>
          <a:xfrm>
            <a:off x="6513800" y="3526100"/>
            <a:ext cx="1988100" cy="598800"/>
          </a:xfrm>
          <a:prstGeom prst="rect">
            <a:avLst/>
          </a:prstGeom>
          <a:noFill/>
          <a:ln>
            <a:noFill/>
          </a:ln>
        </p:spPr>
        <p:txBody>
          <a:bodyPr spcFirstLastPara="1" wrap="square" lIns="68575" tIns="34275" rIns="68575" bIns="34275" anchor="t" anchorCtr="0">
            <a:normAutofit fontScale="90000"/>
          </a:bodyPr>
          <a:lstStyle/>
          <a:p>
            <a:pPr marL="0" lvl="0" indent="0" algn="l" rtl="0">
              <a:lnSpc>
                <a:spcPct val="90000"/>
              </a:lnSpc>
              <a:spcBef>
                <a:spcPts val="0"/>
              </a:spcBef>
              <a:spcAft>
                <a:spcPts val="0"/>
              </a:spcAft>
              <a:buClr>
                <a:schemeClr val="dk1"/>
              </a:buClr>
              <a:buSzPct val="117857"/>
              <a:buFont typeface="Calibri"/>
              <a:buNone/>
            </a:pPr>
            <a:r>
              <a:rPr lang="en" b="1">
                <a:solidFill>
                  <a:schemeClr val="lt1"/>
                </a:solidFill>
              </a:rPr>
              <a:t>Digital Twin</a:t>
            </a:r>
            <a:endParaRPr b="1">
              <a:solidFill>
                <a:schemeClr val="lt1"/>
              </a:solidFill>
            </a:endParaRPr>
          </a:p>
        </p:txBody>
      </p:sp>
      <p:sp>
        <p:nvSpPr>
          <p:cNvPr id="65" name="Google Shape;65;p14"/>
          <p:cNvSpPr txBox="1">
            <a:spLocks noGrp="1"/>
          </p:cNvSpPr>
          <p:nvPr>
            <p:ph type="title"/>
          </p:nvPr>
        </p:nvSpPr>
        <p:spPr>
          <a:xfrm>
            <a:off x="76200" y="76200"/>
            <a:ext cx="8220000" cy="49308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dk1"/>
              </a:buClr>
              <a:buSzPts val="3300"/>
              <a:buFont typeface="Calibri"/>
              <a:buNone/>
            </a:pPr>
            <a:r>
              <a:rPr lang="en" sz="3600" b="1" dirty="0">
                <a:solidFill>
                  <a:srgbClr val="000000"/>
                </a:solidFill>
              </a:rPr>
              <a:t>Digital Twin</a:t>
            </a:r>
            <a:endParaRPr sz="3600" b="1" dirty="0">
              <a:solidFill>
                <a:srgbClr val="000000"/>
              </a:solidFill>
            </a:endParaRPr>
          </a:p>
          <a:p>
            <a:pPr marL="0" lvl="0" indent="0" algn="l" rtl="0">
              <a:lnSpc>
                <a:spcPct val="90000"/>
              </a:lnSpc>
              <a:spcBef>
                <a:spcPts val="0"/>
              </a:spcBef>
              <a:spcAft>
                <a:spcPts val="0"/>
              </a:spcAft>
              <a:buClr>
                <a:schemeClr val="dk1"/>
              </a:buClr>
              <a:buSzPts val="3300"/>
              <a:buFont typeface="Calibri"/>
              <a:buNone/>
            </a:pPr>
            <a:r>
              <a:rPr lang="en" sz="2600" b="1" dirty="0">
                <a:solidFill>
                  <a:srgbClr val="000000"/>
                </a:solidFill>
              </a:rPr>
              <a:t>Students have conversations</a:t>
            </a:r>
            <a:endParaRPr sz="2600" b="1" dirty="0">
              <a:solidFill>
                <a:srgbClr val="000000"/>
              </a:solidFill>
            </a:endParaRPr>
          </a:p>
          <a:p>
            <a:pPr marL="0" lvl="0" indent="0" algn="l" rtl="0">
              <a:lnSpc>
                <a:spcPct val="90000"/>
              </a:lnSpc>
              <a:spcBef>
                <a:spcPts val="0"/>
              </a:spcBef>
              <a:spcAft>
                <a:spcPts val="0"/>
              </a:spcAft>
              <a:buClr>
                <a:schemeClr val="dk1"/>
              </a:buClr>
              <a:buSzPts val="3300"/>
              <a:buFont typeface="Calibri"/>
              <a:buNone/>
            </a:pPr>
            <a:r>
              <a:rPr lang="en" sz="2600" b="1" dirty="0">
                <a:solidFill>
                  <a:srgbClr val="000000"/>
                </a:solidFill>
              </a:rPr>
              <a:t>with 'made up AI people'</a:t>
            </a:r>
            <a:endParaRPr sz="2600" b="1" dirty="0">
              <a:solidFill>
                <a:srgbClr val="000000"/>
              </a:solidFill>
            </a:endParaRPr>
          </a:p>
          <a:p>
            <a:pPr marL="0" lvl="0" indent="0" algn="l" rtl="0">
              <a:lnSpc>
                <a:spcPct val="90000"/>
              </a:lnSpc>
              <a:spcBef>
                <a:spcPts val="0"/>
              </a:spcBef>
              <a:spcAft>
                <a:spcPts val="0"/>
              </a:spcAft>
              <a:buClr>
                <a:schemeClr val="dk1"/>
              </a:buClr>
              <a:buSzPts val="3300"/>
              <a:buFont typeface="Calibri"/>
              <a:buNone/>
            </a:pPr>
            <a:r>
              <a:rPr lang="en" sz="2600" b="1" dirty="0">
                <a:solidFill>
                  <a:srgbClr val="000000"/>
                </a:solidFill>
              </a:rPr>
              <a:t>to explore the possibilities and risks</a:t>
            </a:r>
            <a:endParaRPr sz="2600" b="1" dirty="0">
              <a:solidFill>
                <a:srgbClr val="000000"/>
              </a:solidFill>
            </a:endParaRPr>
          </a:p>
          <a:p>
            <a:pPr marL="0" lvl="0" indent="0" algn="l" rtl="0">
              <a:lnSpc>
                <a:spcPct val="90000"/>
              </a:lnSpc>
              <a:spcBef>
                <a:spcPts val="0"/>
              </a:spcBef>
              <a:spcAft>
                <a:spcPts val="0"/>
              </a:spcAft>
              <a:buClr>
                <a:schemeClr val="dk1"/>
              </a:buClr>
              <a:buSzPts val="3300"/>
              <a:buFont typeface="Calibri"/>
              <a:buNone/>
            </a:pPr>
            <a:r>
              <a:rPr lang="en" sz="2600" b="1" dirty="0">
                <a:solidFill>
                  <a:srgbClr val="000000"/>
                </a:solidFill>
              </a:rPr>
              <a:t>of various AI tools and prompts.</a:t>
            </a:r>
            <a:endParaRPr sz="2600" b="1" dirty="0">
              <a:solidFill>
                <a:srgbClr val="000000"/>
              </a:solidFill>
            </a:endParaRPr>
          </a:p>
          <a:p>
            <a:pPr marL="0" lvl="0" indent="0" algn="l" rtl="0">
              <a:lnSpc>
                <a:spcPct val="90000"/>
              </a:lnSpc>
              <a:spcBef>
                <a:spcPts val="0"/>
              </a:spcBef>
              <a:spcAft>
                <a:spcPts val="0"/>
              </a:spcAft>
              <a:buClr>
                <a:schemeClr val="dk1"/>
              </a:buClr>
              <a:buSzPts val="3300"/>
              <a:buFont typeface="Calibri"/>
              <a:buNone/>
            </a:pPr>
            <a:br>
              <a:rPr lang="en-GB" sz="2600" b="1" dirty="0">
                <a:solidFill>
                  <a:srgbClr val="000000"/>
                </a:solidFill>
              </a:rPr>
            </a:br>
            <a:endParaRPr sz="2600" b="1" dirty="0">
              <a:solidFill>
                <a:srgbClr val="000000"/>
              </a:solidFill>
            </a:endParaRPr>
          </a:p>
          <a:p>
            <a:pPr marL="0" lvl="0" indent="0" algn="l" rtl="0">
              <a:lnSpc>
                <a:spcPct val="90000"/>
              </a:lnSpc>
              <a:spcBef>
                <a:spcPts val="0"/>
              </a:spcBef>
              <a:spcAft>
                <a:spcPts val="0"/>
              </a:spcAft>
              <a:buClr>
                <a:schemeClr val="dk1"/>
              </a:buClr>
              <a:buSzPts val="3300"/>
              <a:buFont typeface="Calibri"/>
              <a:buNone/>
            </a:pPr>
            <a:endParaRPr sz="3600" b="1" dirty="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a:extLst>
            <a:ext uri="{FF2B5EF4-FFF2-40B4-BE49-F238E27FC236}">
              <a16:creationId xmlns:a16="http://schemas.microsoft.com/office/drawing/2014/main" id="{FE6FC94B-7708-B3C3-7606-8E922A6CAA59}"/>
            </a:ext>
          </a:extLst>
        </p:cNvPr>
        <p:cNvGrpSpPr/>
        <p:nvPr/>
      </p:nvGrpSpPr>
      <p:grpSpPr>
        <a:xfrm>
          <a:off x="0" y="0"/>
          <a:ext cx="0" cy="0"/>
          <a:chOff x="0" y="0"/>
          <a:chExt cx="0" cy="0"/>
        </a:xfrm>
      </p:grpSpPr>
      <p:pic>
        <p:nvPicPr>
          <p:cNvPr id="72" name="Google Shape;72;p15">
            <a:extLst>
              <a:ext uri="{FF2B5EF4-FFF2-40B4-BE49-F238E27FC236}">
                <a16:creationId xmlns:a16="http://schemas.microsoft.com/office/drawing/2014/main" id="{A5EDD4C8-4895-F42F-667E-0161158B9AF2}"/>
              </a:ext>
            </a:extLst>
          </p:cNvPr>
          <p:cNvPicPr preferRelativeResize="0"/>
          <p:nvPr/>
        </p:nvPicPr>
        <p:blipFill rotWithShape="1">
          <a:blip r:embed="rId3">
            <a:alphaModFix/>
          </a:blip>
          <a:srcRect l="45797" t="82207" r="43332" b="9338"/>
          <a:stretch/>
        </p:blipFill>
        <p:spPr>
          <a:xfrm>
            <a:off x="6700224" y="-153562"/>
            <a:ext cx="904299" cy="945925"/>
          </a:xfrm>
          <a:prstGeom prst="rect">
            <a:avLst/>
          </a:prstGeom>
          <a:noFill/>
          <a:ln>
            <a:noFill/>
          </a:ln>
        </p:spPr>
      </p:pic>
      <p:cxnSp>
        <p:nvCxnSpPr>
          <p:cNvPr id="73" name="Google Shape;73;p15">
            <a:extLst>
              <a:ext uri="{FF2B5EF4-FFF2-40B4-BE49-F238E27FC236}">
                <a16:creationId xmlns:a16="http://schemas.microsoft.com/office/drawing/2014/main" id="{576EA6F6-4EA4-1341-3B24-C93081A49808}"/>
              </a:ext>
            </a:extLst>
          </p:cNvPr>
          <p:cNvCxnSpPr/>
          <p:nvPr/>
        </p:nvCxnSpPr>
        <p:spPr>
          <a:xfrm>
            <a:off x="6203475" y="402200"/>
            <a:ext cx="606000" cy="0"/>
          </a:xfrm>
          <a:prstGeom prst="straightConnector1">
            <a:avLst/>
          </a:prstGeom>
          <a:noFill/>
          <a:ln w="38100" cap="flat" cmpd="sng">
            <a:solidFill>
              <a:srgbClr val="FF0000"/>
            </a:solidFill>
            <a:prstDash val="solid"/>
            <a:round/>
            <a:headEnd type="none" w="med" len="med"/>
            <a:tailEnd type="triangle" w="med" len="med"/>
          </a:ln>
        </p:spPr>
      </p:cxnSp>
      <p:pic>
        <p:nvPicPr>
          <p:cNvPr id="74" name="Google Shape;74;p15">
            <a:extLst>
              <a:ext uri="{FF2B5EF4-FFF2-40B4-BE49-F238E27FC236}">
                <a16:creationId xmlns:a16="http://schemas.microsoft.com/office/drawing/2014/main" id="{08DCE078-B525-D498-7B27-A8303CF2E516}"/>
              </a:ext>
            </a:extLst>
          </p:cNvPr>
          <p:cNvPicPr preferRelativeResize="0"/>
          <p:nvPr/>
        </p:nvPicPr>
        <p:blipFill rotWithShape="1">
          <a:blip r:embed="rId4">
            <a:alphaModFix/>
          </a:blip>
          <a:srcRect l="9338" t="77140" r="77253" b="-1104"/>
          <a:stretch/>
        </p:blipFill>
        <p:spPr>
          <a:xfrm>
            <a:off x="5511200" y="55487"/>
            <a:ext cx="692275" cy="817374"/>
          </a:xfrm>
          <a:prstGeom prst="rect">
            <a:avLst/>
          </a:prstGeom>
          <a:noFill/>
          <a:ln>
            <a:noFill/>
          </a:ln>
        </p:spPr>
      </p:pic>
      <p:pic>
        <p:nvPicPr>
          <p:cNvPr id="75" name="Google Shape;75;p15">
            <a:extLst>
              <a:ext uri="{FF2B5EF4-FFF2-40B4-BE49-F238E27FC236}">
                <a16:creationId xmlns:a16="http://schemas.microsoft.com/office/drawing/2014/main" id="{2435BED8-A18A-4036-F9E1-DF9F4323BB88}"/>
              </a:ext>
            </a:extLst>
          </p:cNvPr>
          <p:cNvPicPr preferRelativeResize="0"/>
          <p:nvPr/>
        </p:nvPicPr>
        <p:blipFill rotWithShape="1">
          <a:blip r:embed="rId4">
            <a:alphaModFix/>
          </a:blip>
          <a:srcRect l="53842" t="4326" r="4188" b="10675"/>
          <a:stretch/>
        </p:blipFill>
        <p:spPr>
          <a:xfrm>
            <a:off x="8421025" y="73007"/>
            <a:ext cx="605998" cy="810782"/>
          </a:xfrm>
          <a:prstGeom prst="rect">
            <a:avLst/>
          </a:prstGeom>
          <a:noFill/>
          <a:ln>
            <a:noFill/>
          </a:ln>
        </p:spPr>
      </p:pic>
      <p:cxnSp>
        <p:nvCxnSpPr>
          <p:cNvPr id="76" name="Google Shape;76;p15">
            <a:extLst>
              <a:ext uri="{FF2B5EF4-FFF2-40B4-BE49-F238E27FC236}">
                <a16:creationId xmlns:a16="http://schemas.microsoft.com/office/drawing/2014/main" id="{7D1B6F9B-26BC-20D9-C3A4-45EA71D479EE}"/>
              </a:ext>
            </a:extLst>
          </p:cNvPr>
          <p:cNvCxnSpPr/>
          <p:nvPr/>
        </p:nvCxnSpPr>
        <p:spPr>
          <a:xfrm>
            <a:off x="7617750" y="457500"/>
            <a:ext cx="684300" cy="0"/>
          </a:xfrm>
          <a:prstGeom prst="straightConnector1">
            <a:avLst/>
          </a:prstGeom>
          <a:noFill/>
          <a:ln w="38100" cap="flat" cmpd="sng">
            <a:solidFill>
              <a:srgbClr val="FF0000"/>
            </a:solidFill>
            <a:prstDash val="dot"/>
            <a:round/>
            <a:headEnd type="none" w="med" len="med"/>
            <a:tailEnd type="triangle" w="med" len="med"/>
          </a:ln>
        </p:spPr>
      </p:cxnSp>
      <p:sp>
        <p:nvSpPr>
          <p:cNvPr id="4" name="Google Shape;71;p15">
            <a:extLst>
              <a:ext uri="{FF2B5EF4-FFF2-40B4-BE49-F238E27FC236}">
                <a16:creationId xmlns:a16="http://schemas.microsoft.com/office/drawing/2014/main" id="{F76AD2D4-8AEC-3014-1FFA-C17C6B327705}"/>
              </a:ext>
            </a:extLst>
          </p:cNvPr>
          <p:cNvSpPr txBox="1">
            <a:spLocks noGrp="1"/>
          </p:cNvSpPr>
          <p:nvPr>
            <p:ph type="title"/>
          </p:nvPr>
        </p:nvSpPr>
        <p:spPr>
          <a:xfrm>
            <a:off x="76200" y="76200"/>
            <a:ext cx="8933520" cy="5464963"/>
          </a:xfrm>
          <a:prstGeom prst="rect">
            <a:avLst/>
          </a:prstGeom>
          <a:noFill/>
          <a:ln>
            <a:noFill/>
          </a:ln>
        </p:spPr>
        <p:txBody>
          <a:bodyPr spcFirstLastPara="1" wrap="square" lIns="68575" tIns="34275" rIns="68575" bIns="34275" anchor="t" anchorCtr="0">
            <a:normAutofit/>
          </a:bodyPr>
          <a:lstStyle/>
          <a:p>
            <a:r>
              <a:rPr lang="en-GB" sz="3600" b="1" dirty="0">
                <a:solidFill>
                  <a:srgbClr val="000000"/>
                </a:solidFill>
              </a:rPr>
              <a:t>Introduction</a:t>
            </a:r>
            <a:br>
              <a:rPr lang="en-GB" sz="3600" b="1" dirty="0"/>
            </a:br>
            <a:r>
              <a:rPr lang="en-GB" sz="1600" b="1" dirty="0"/>
              <a:t> </a:t>
            </a:r>
            <a:br>
              <a:rPr lang="en-US" sz="2500" dirty="0"/>
            </a:br>
            <a:r>
              <a:rPr lang="en-GB" sz="2500" b="1" dirty="0">
                <a:highlight>
                  <a:srgbClr val="FFFF00"/>
                </a:highlight>
              </a:rPr>
              <a:t>Generative AI</a:t>
            </a:r>
            <a:r>
              <a:rPr lang="en-GB" sz="2500" b="1" dirty="0"/>
              <a:t> tools (LLMs) such as ChatGPT</a:t>
            </a:r>
            <a:br>
              <a:rPr lang="en-GB" sz="2500" b="1" dirty="0"/>
            </a:br>
            <a:r>
              <a:rPr lang="en-GB" sz="2500" b="1" dirty="0">
                <a:highlight>
                  <a:srgbClr val="FFFF00"/>
                </a:highlight>
              </a:rPr>
              <a:t>provide rapid and compelling outputs</a:t>
            </a:r>
            <a:r>
              <a:rPr lang="en-GB" sz="2500" b="1" dirty="0"/>
              <a:t> in response to prompts from users.</a:t>
            </a:r>
            <a:br>
              <a:rPr lang="en-GB" sz="2500" b="1" dirty="0"/>
            </a:br>
            <a:br>
              <a:rPr lang="en-GB" sz="2500" b="1" dirty="0"/>
            </a:br>
            <a:r>
              <a:rPr lang="en-GB" sz="2500" b="1" dirty="0"/>
              <a:t>How can we support students to understand and assess the </a:t>
            </a:r>
            <a:r>
              <a:rPr lang="en-GB" sz="2500" b="1" dirty="0">
                <a:highlight>
                  <a:srgbClr val="FFFF00"/>
                </a:highlight>
              </a:rPr>
              <a:t>risks and possibilities of such tools?</a:t>
            </a:r>
            <a:br>
              <a:rPr lang="en-GB" sz="2500" b="1" dirty="0"/>
            </a:br>
            <a:br>
              <a:rPr lang="en-GB" sz="2500" b="1" dirty="0"/>
            </a:br>
            <a:r>
              <a:rPr lang="en-GB" sz="2500" b="1" dirty="0"/>
              <a:t>Digital Twin is a simple online </a:t>
            </a:r>
            <a:r>
              <a:rPr lang="en-GB" sz="2500" b="1" dirty="0">
                <a:highlight>
                  <a:srgbClr val="FFFF00"/>
                </a:highlight>
              </a:rPr>
              <a:t>discussion activity</a:t>
            </a:r>
            <a:r>
              <a:rPr lang="en-GB" sz="2500" b="1" dirty="0"/>
              <a:t> designed to address this challenge.</a:t>
            </a:r>
            <a:br>
              <a:rPr lang="en-GB" sz="2500" b="1" dirty="0"/>
            </a:br>
            <a:br>
              <a:rPr lang="en-GB" sz="2500" b="1" dirty="0"/>
            </a:br>
            <a:r>
              <a:rPr lang="en-GB" sz="2500" b="1" dirty="0"/>
              <a:t>We explain how Digital Twin works and share a prompt template which can be tailored to different contexts.</a:t>
            </a:r>
            <a:endParaRPr lang="en-US" sz="2500"/>
          </a:p>
        </p:txBody>
      </p:sp>
    </p:spTree>
    <p:extLst>
      <p:ext uri="{BB962C8B-B14F-4D97-AF65-F5344CB8AC3E}">
        <p14:creationId xmlns:p14="http://schemas.microsoft.com/office/powerpoint/2010/main" val="788034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a:extLst>
            <a:ext uri="{FF2B5EF4-FFF2-40B4-BE49-F238E27FC236}">
              <a16:creationId xmlns:a16="http://schemas.microsoft.com/office/drawing/2014/main" id="{DC79D309-743C-B03F-F7D3-466AA94626F1}"/>
            </a:ext>
          </a:extLst>
        </p:cNvPr>
        <p:cNvGrpSpPr/>
        <p:nvPr/>
      </p:nvGrpSpPr>
      <p:grpSpPr>
        <a:xfrm>
          <a:off x="0" y="0"/>
          <a:ext cx="0" cy="0"/>
          <a:chOff x="0" y="0"/>
          <a:chExt cx="0" cy="0"/>
        </a:xfrm>
      </p:grpSpPr>
      <p:pic>
        <p:nvPicPr>
          <p:cNvPr id="72" name="Google Shape;72;p15">
            <a:extLst>
              <a:ext uri="{FF2B5EF4-FFF2-40B4-BE49-F238E27FC236}">
                <a16:creationId xmlns:a16="http://schemas.microsoft.com/office/drawing/2014/main" id="{8B5B99B7-7E4F-14BF-5329-D5C6DBFEA60C}"/>
              </a:ext>
            </a:extLst>
          </p:cNvPr>
          <p:cNvPicPr preferRelativeResize="0"/>
          <p:nvPr/>
        </p:nvPicPr>
        <p:blipFill rotWithShape="1">
          <a:blip r:embed="rId3">
            <a:alphaModFix/>
          </a:blip>
          <a:srcRect l="45797" t="82207" r="43332" b="9338"/>
          <a:stretch/>
        </p:blipFill>
        <p:spPr>
          <a:xfrm>
            <a:off x="6700224" y="-153562"/>
            <a:ext cx="904299" cy="945925"/>
          </a:xfrm>
          <a:prstGeom prst="rect">
            <a:avLst/>
          </a:prstGeom>
          <a:noFill/>
          <a:ln>
            <a:noFill/>
          </a:ln>
        </p:spPr>
      </p:pic>
      <p:cxnSp>
        <p:nvCxnSpPr>
          <p:cNvPr id="73" name="Google Shape;73;p15">
            <a:extLst>
              <a:ext uri="{FF2B5EF4-FFF2-40B4-BE49-F238E27FC236}">
                <a16:creationId xmlns:a16="http://schemas.microsoft.com/office/drawing/2014/main" id="{059FE42A-083B-38B1-120B-D6167E21E0F1}"/>
              </a:ext>
            </a:extLst>
          </p:cNvPr>
          <p:cNvCxnSpPr/>
          <p:nvPr/>
        </p:nvCxnSpPr>
        <p:spPr>
          <a:xfrm>
            <a:off x="6203475" y="402200"/>
            <a:ext cx="606000" cy="0"/>
          </a:xfrm>
          <a:prstGeom prst="straightConnector1">
            <a:avLst/>
          </a:prstGeom>
          <a:noFill/>
          <a:ln w="38100" cap="flat" cmpd="sng">
            <a:solidFill>
              <a:srgbClr val="FF0000"/>
            </a:solidFill>
            <a:prstDash val="solid"/>
            <a:round/>
            <a:headEnd type="none" w="med" len="med"/>
            <a:tailEnd type="triangle" w="med" len="med"/>
          </a:ln>
        </p:spPr>
      </p:cxnSp>
      <p:pic>
        <p:nvPicPr>
          <p:cNvPr id="74" name="Google Shape;74;p15">
            <a:extLst>
              <a:ext uri="{FF2B5EF4-FFF2-40B4-BE49-F238E27FC236}">
                <a16:creationId xmlns:a16="http://schemas.microsoft.com/office/drawing/2014/main" id="{C87C1409-CE54-A104-CF0A-72F82AACEA36}"/>
              </a:ext>
            </a:extLst>
          </p:cNvPr>
          <p:cNvPicPr preferRelativeResize="0"/>
          <p:nvPr/>
        </p:nvPicPr>
        <p:blipFill rotWithShape="1">
          <a:blip r:embed="rId4">
            <a:alphaModFix/>
          </a:blip>
          <a:srcRect l="9338" t="77140" r="77253" b="-1104"/>
          <a:stretch/>
        </p:blipFill>
        <p:spPr>
          <a:xfrm>
            <a:off x="5511200" y="55487"/>
            <a:ext cx="692275" cy="817374"/>
          </a:xfrm>
          <a:prstGeom prst="rect">
            <a:avLst/>
          </a:prstGeom>
          <a:noFill/>
          <a:ln>
            <a:noFill/>
          </a:ln>
        </p:spPr>
      </p:pic>
      <p:pic>
        <p:nvPicPr>
          <p:cNvPr id="75" name="Google Shape;75;p15">
            <a:extLst>
              <a:ext uri="{FF2B5EF4-FFF2-40B4-BE49-F238E27FC236}">
                <a16:creationId xmlns:a16="http://schemas.microsoft.com/office/drawing/2014/main" id="{92F59A71-B9A3-76A2-6D89-3C60B60A87A2}"/>
              </a:ext>
            </a:extLst>
          </p:cNvPr>
          <p:cNvPicPr preferRelativeResize="0"/>
          <p:nvPr/>
        </p:nvPicPr>
        <p:blipFill rotWithShape="1">
          <a:blip r:embed="rId4">
            <a:alphaModFix/>
          </a:blip>
          <a:srcRect l="53842" t="4326" r="4188" b="10675"/>
          <a:stretch/>
        </p:blipFill>
        <p:spPr>
          <a:xfrm>
            <a:off x="8421025" y="73007"/>
            <a:ext cx="605998" cy="810782"/>
          </a:xfrm>
          <a:prstGeom prst="rect">
            <a:avLst/>
          </a:prstGeom>
          <a:noFill/>
          <a:ln>
            <a:noFill/>
          </a:ln>
        </p:spPr>
      </p:pic>
      <p:cxnSp>
        <p:nvCxnSpPr>
          <p:cNvPr id="76" name="Google Shape;76;p15">
            <a:extLst>
              <a:ext uri="{FF2B5EF4-FFF2-40B4-BE49-F238E27FC236}">
                <a16:creationId xmlns:a16="http://schemas.microsoft.com/office/drawing/2014/main" id="{F21BC012-784B-BE00-3A7A-A7BCAD39647D}"/>
              </a:ext>
            </a:extLst>
          </p:cNvPr>
          <p:cNvCxnSpPr/>
          <p:nvPr/>
        </p:nvCxnSpPr>
        <p:spPr>
          <a:xfrm>
            <a:off x="7617750" y="457500"/>
            <a:ext cx="684300" cy="0"/>
          </a:xfrm>
          <a:prstGeom prst="straightConnector1">
            <a:avLst/>
          </a:prstGeom>
          <a:noFill/>
          <a:ln w="38100" cap="flat" cmpd="sng">
            <a:solidFill>
              <a:srgbClr val="FF0000"/>
            </a:solidFill>
            <a:prstDash val="dot"/>
            <a:round/>
            <a:headEnd type="none" w="med" len="med"/>
            <a:tailEnd type="triangle" w="med" len="med"/>
          </a:ln>
        </p:spPr>
      </p:cxnSp>
      <p:sp>
        <p:nvSpPr>
          <p:cNvPr id="4" name="Google Shape;71;p15">
            <a:extLst>
              <a:ext uri="{FF2B5EF4-FFF2-40B4-BE49-F238E27FC236}">
                <a16:creationId xmlns:a16="http://schemas.microsoft.com/office/drawing/2014/main" id="{254B047E-F9C8-67D6-FFF8-17B70B6FDC6D}"/>
              </a:ext>
            </a:extLst>
          </p:cNvPr>
          <p:cNvSpPr txBox="1">
            <a:spLocks noGrp="1"/>
          </p:cNvSpPr>
          <p:nvPr>
            <p:ph type="title"/>
          </p:nvPr>
        </p:nvSpPr>
        <p:spPr>
          <a:xfrm>
            <a:off x="0" y="223780"/>
            <a:ext cx="8687400" cy="810782"/>
          </a:xfrm>
          <a:prstGeom prst="rect">
            <a:avLst/>
          </a:prstGeom>
          <a:noFill/>
          <a:ln>
            <a:noFill/>
          </a:ln>
        </p:spPr>
        <p:txBody>
          <a:bodyPr spcFirstLastPara="1" wrap="square" lIns="68575" tIns="34275" rIns="68575" bIns="34275" anchor="t" anchorCtr="0">
            <a:normAutofit/>
          </a:bodyPr>
          <a:lstStyle/>
          <a:p>
            <a:pPr>
              <a:lnSpc>
                <a:spcPct val="100000"/>
              </a:lnSpc>
            </a:pPr>
            <a:r>
              <a:rPr lang="en-GB" sz="3200" b="1" dirty="0">
                <a:solidFill>
                  <a:srgbClr val="000000"/>
                </a:solidFill>
              </a:rPr>
              <a:t>Digital</a:t>
            </a:r>
            <a:r>
              <a:rPr lang="en-GB" sz="3200" b="1" dirty="0"/>
              <a:t> Twin – Overview</a:t>
            </a:r>
            <a:endParaRPr lang="en-US" sz="3200" dirty="0">
              <a:solidFill>
                <a:srgbClr val="000000"/>
              </a:solidFill>
            </a:endParaRPr>
          </a:p>
          <a:p>
            <a:pPr marL="0" lvl="0" indent="0" algn="l">
              <a:lnSpc>
                <a:spcPct val="100000"/>
              </a:lnSpc>
              <a:spcBef>
                <a:spcPts val="0"/>
              </a:spcBef>
              <a:spcAft>
                <a:spcPts val="0"/>
              </a:spcAft>
              <a:buNone/>
            </a:pPr>
            <a:endParaRPr lang="en-GB" sz="2500" dirty="0"/>
          </a:p>
        </p:txBody>
      </p:sp>
      <p:sp>
        <p:nvSpPr>
          <p:cNvPr id="2" name="TextBox 1">
            <a:extLst>
              <a:ext uri="{FF2B5EF4-FFF2-40B4-BE49-F238E27FC236}">
                <a16:creationId xmlns:a16="http://schemas.microsoft.com/office/drawing/2014/main" id="{AC75B5C6-3DE5-44DB-8D26-A7854E9C2E69}"/>
              </a:ext>
            </a:extLst>
          </p:cNvPr>
          <p:cNvSpPr txBox="1"/>
          <p:nvPr/>
        </p:nvSpPr>
        <p:spPr>
          <a:xfrm>
            <a:off x="329072" y="1310822"/>
            <a:ext cx="8697951" cy="1107996"/>
          </a:xfrm>
          <a:prstGeom prst="rect">
            <a:avLst/>
          </a:prstGeom>
          <a:noFill/>
        </p:spPr>
        <p:txBody>
          <a:bodyPr wrap="square" rtlCol="0">
            <a:spAutoFit/>
          </a:bodyPr>
          <a:lstStyle/>
          <a:p>
            <a:pPr algn="ctr">
              <a:lnSpc>
                <a:spcPct val="100000"/>
              </a:lnSpc>
              <a:buSzPct val="100000"/>
            </a:pPr>
            <a:r>
              <a:rPr lang="en-GB" sz="2200" b="1" dirty="0"/>
              <a:t>Introduce students to the activity, including clear guidance on the risks and possibilities of AI tools</a:t>
            </a:r>
            <a:br>
              <a:rPr lang="en-GB" sz="2200" b="1" dirty="0"/>
            </a:br>
            <a:endParaRPr lang="en-GB" sz="2200" b="1" dirty="0"/>
          </a:p>
        </p:txBody>
      </p:sp>
      <p:sp>
        <p:nvSpPr>
          <p:cNvPr id="9" name="TextBox 8">
            <a:extLst>
              <a:ext uri="{FF2B5EF4-FFF2-40B4-BE49-F238E27FC236}">
                <a16:creationId xmlns:a16="http://schemas.microsoft.com/office/drawing/2014/main" id="{81D94653-BA6E-4D3C-9ACF-DD7C23846A88}"/>
              </a:ext>
            </a:extLst>
          </p:cNvPr>
          <p:cNvSpPr txBox="1"/>
          <p:nvPr/>
        </p:nvSpPr>
        <p:spPr>
          <a:xfrm>
            <a:off x="306334" y="2973932"/>
            <a:ext cx="8491978" cy="1446550"/>
          </a:xfrm>
          <a:prstGeom prst="rect">
            <a:avLst/>
          </a:prstGeom>
          <a:noFill/>
        </p:spPr>
        <p:txBody>
          <a:bodyPr wrap="square" rtlCol="0">
            <a:spAutoFit/>
          </a:bodyPr>
          <a:lstStyle/>
          <a:p>
            <a:pPr algn="ctr">
              <a:lnSpc>
                <a:spcPct val="100000"/>
              </a:lnSpc>
              <a:buSzPct val="100000"/>
            </a:pPr>
            <a:r>
              <a:rPr lang="en-GB" sz="2200" b="1" dirty="0"/>
              <a:t>Provide weekly activities in the form of:</a:t>
            </a:r>
            <a:br>
              <a:rPr lang="en-GB" sz="2200" b="1" dirty="0"/>
            </a:br>
            <a:r>
              <a:rPr lang="en-GB" sz="2200" b="1" dirty="0"/>
              <a:t>- New prompt to try out with a choice of AI tool</a:t>
            </a:r>
            <a:br>
              <a:rPr lang="en-GB" sz="2200" b="1" dirty="0"/>
            </a:br>
            <a:r>
              <a:rPr lang="en-GB" sz="2200" b="1" dirty="0"/>
              <a:t>- Follow up discussion to compare experiences with peers</a:t>
            </a:r>
            <a:br>
              <a:rPr lang="en-GB" sz="2200" b="1" dirty="0"/>
            </a:br>
            <a:endParaRPr lang="en-GB" sz="2200" b="1" dirty="0"/>
          </a:p>
        </p:txBody>
      </p:sp>
      <p:sp>
        <p:nvSpPr>
          <p:cNvPr id="3" name="Arrow: Down 2">
            <a:extLst>
              <a:ext uri="{FF2B5EF4-FFF2-40B4-BE49-F238E27FC236}">
                <a16:creationId xmlns:a16="http://schemas.microsoft.com/office/drawing/2014/main" id="{73078523-7DCA-46A2-BDA3-E20964B77582}"/>
              </a:ext>
            </a:extLst>
          </p:cNvPr>
          <p:cNvSpPr/>
          <p:nvPr/>
        </p:nvSpPr>
        <p:spPr>
          <a:xfrm>
            <a:off x="3757961" y="2230244"/>
            <a:ext cx="1092819" cy="716818"/>
          </a:xfrm>
          <a:prstGeom prst="downArrow">
            <a:avLst/>
          </a:prstGeom>
          <a:solidFill>
            <a:srgbClr val="66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A5D1C110-189E-45A3-86CF-DE328C15181C}"/>
              </a:ext>
            </a:extLst>
          </p:cNvPr>
          <p:cNvSpPr txBox="1"/>
          <p:nvPr/>
        </p:nvSpPr>
        <p:spPr>
          <a:xfrm>
            <a:off x="-19677" y="4670889"/>
            <a:ext cx="9144000" cy="369332"/>
          </a:xfrm>
          <a:prstGeom prst="rect">
            <a:avLst/>
          </a:prstGeom>
          <a:noFill/>
        </p:spPr>
        <p:txBody>
          <a:bodyPr wrap="square" rtlCol="0">
            <a:spAutoFit/>
          </a:bodyPr>
          <a:lstStyle/>
          <a:p>
            <a:pPr algn="ctr">
              <a:lnSpc>
                <a:spcPct val="100000"/>
              </a:lnSpc>
              <a:buSzPct val="100000"/>
            </a:pPr>
            <a:r>
              <a:rPr lang="en-GB" sz="1800" b="1" i="1" dirty="0"/>
              <a:t>This pattern can be easily adapted to suit different course lengths and formats.  </a:t>
            </a:r>
            <a:endParaRPr lang="en-GB" sz="2200" b="1" dirty="0"/>
          </a:p>
        </p:txBody>
      </p:sp>
      <p:sp>
        <p:nvSpPr>
          <p:cNvPr id="5" name="Rectangle 4">
            <a:extLst>
              <a:ext uri="{FF2B5EF4-FFF2-40B4-BE49-F238E27FC236}">
                <a16:creationId xmlns:a16="http://schemas.microsoft.com/office/drawing/2014/main" id="{4F0297EA-85EF-4A64-8433-1B3C9143E6F8}"/>
              </a:ext>
            </a:extLst>
          </p:cNvPr>
          <p:cNvSpPr/>
          <p:nvPr/>
        </p:nvSpPr>
        <p:spPr>
          <a:xfrm>
            <a:off x="228300" y="1226431"/>
            <a:ext cx="8687400" cy="32658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44615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
          <a:extLst>
            <a:ext uri="{FF2B5EF4-FFF2-40B4-BE49-F238E27FC236}">
              <a16:creationId xmlns:a16="http://schemas.microsoft.com/office/drawing/2014/main" id="{DC79D309-743C-B03F-F7D3-466AA94626F1}"/>
            </a:ext>
          </a:extLst>
        </p:cNvPr>
        <p:cNvGrpSpPr/>
        <p:nvPr/>
      </p:nvGrpSpPr>
      <p:grpSpPr>
        <a:xfrm>
          <a:off x="0" y="0"/>
          <a:ext cx="0" cy="0"/>
          <a:chOff x="0" y="0"/>
          <a:chExt cx="0" cy="0"/>
        </a:xfrm>
      </p:grpSpPr>
      <p:pic>
        <p:nvPicPr>
          <p:cNvPr id="72" name="Google Shape;72;p15">
            <a:extLst>
              <a:ext uri="{FF2B5EF4-FFF2-40B4-BE49-F238E27FC236}">
                <a16:creationId xmlns:a16="http://schemas.microsoft.com/office/drawing/2014/main" id="{8B5B99B7-7E4F-14BF-5329-D5C6DBFEA60C}"/>
              </a:ext>
            </a:extLst>
          </p:cNvPr>
          <p:cNvPicPr preferRelativeResize="0"/>
          <p:nvPr/>
        </p:nvPicPr>
        <p:blipFill rotWithShape="1">
          <a:blip r:embed="rId3">
            <a:alphaModFix/>
          </a:blip>
          <a:srcRect l="45797" t="82207" r="43332" b="9338"/>
          <a:stretch/>
        </p:blipFill>
        <p:spPr>
          <a:xfrm>
            <a:off x="6700224" y="-153562"/>
            <a:ext cx="904299" cy="945925"/>
          </a:xfrm>
          <a:prstGeom prst="rect">
            <a:avLst/>
          </a:prstGeom>
          <a:noFill/>
          <a:ln>
            <a:noFill/>
          </a:ln>
        </p:spPr>
      </p:pic>
      <p:cxnSp>
        <p:nvCxnSpPr>
          <p:cNvPr id="73" name="Google Shape;73;p15">
            <a:extLst>
              <a:ext uri="{FF2B5EF4-FFF2-40B4-BE49-F238E27FC236}">
                <a16:creationId xmlns:a16="http://schemas.microsoft.com/office/drawing/2014/main" id="{059FE42A-083B-38B1-120B-D6167E21E0F1}"/>
              </a:ext>
            </a:extLst>
          </p:cNvPr>
          <p:cNvCxnSpPr/>
          <p:nvPr/>
        </p:nvCxnSpPr>
        <p:spPr>
          <a:xfrm>
            <a:off x="6203475" y="402200"/>
            <a:ext cx="606000" cy="0"/>
          </a:xfrm>
          <a:prstGeom prst="straightConnector1">
            <a:avLst/>
          </a:prstGeom>
          <a:noFill/>
          <a:ln w="38100" cap="flat" cmpd="sng">
            <a:solidFill>
              <a:srgbClr val="FF0000"/>
            </a:solidFill>
            <a:prstDash val="solid"/>
            <a:round/>
            <a:headEnd type="none" w="med" len="med"/>
            <a:tailEnd type="triangle" w="med" len="med"/>
          </a:ln>
        </p:spPr>
      </p:cxnSp>
      <p:pic>
        <p:nvPicPr>
          <p:cNvPr id="74" name="Google Shape;74;p15">
            <a:extLst>
              <a:ext uri="{FF2B5EF4-FFF2-40B4-BE49-F238E27FC236}">
                <a16:creationId xmlns:a16="http://schemas.microsoft.com/office/drawing/2014/main" id="{C87C1409-CE54-A104-CF0A-72F82AACEA36}"/>
              </a:ext>
            </a:extLst>
          </p:cNvPr>
          <p:cNvPicPr preferRelativeResize="0"/>
          <p:nvPr/>
        </p:nvPicPr>
        <p:blipFill rotWithShape="1">
          <a:blip r:embed="rId4">
            <a:alphaModFix/>
          </a:blip>
          <a:srcRect l="9338" t="77140" r="77253" b="-1104"/>
          <a:stretch/>
        </p:blipFill>
        <p:spPr>
          <a:xfrm>
            <a:off x="5511200" y="55487"/>
            <a:ext cx="692275" cy="817374"/>
          </a:xfrm>
          <a:prstGeom prst="rect">
            <a:avLst/>
          </a:prstGeom>
          <a:noFill/>
          <a:ln>
            <a:noFill/>
          </a:ln>
        </p:spPr>
      </p:pic>
      <p:pic>
        <p:nvPicPr>
          <p:cNvPr id="75" name="Google Shape;75;p15">
            <a:extLst>
              <a:ext uri="{FF2B5EF4-FFF2-40B4-BE49-F238E27FC236}">
                <a16:creationId xmlns:a16="http://schemas.microsoft.com/office/drawing/2014/main" id="{92F59A71-B9A3-76A2-6D89-3C60B60A87A2}"/>
              </a:ext>
            </a:extLst>
          </p:cNvPr>
          <p:cNvPicPr preferRelativeResize="0"/>
          <p:nvPr/>
        </p:nvPicPr>
        <p:blipFill rotWithShape="1">
          <a:blip r:embed="rId4">
            <a:alphaModFix/>
          </a:blip>
          <a:srcRect l="53842" t="4326" r="4188" b="10675"/>
          <a:stretch/>
        </p:blipFill>
        <p:spPr>
          <a:xfrm>
            <a:off x="8421025" y="73007"/>
            <a:ext cx="605998" cy="810782"/>
          </a:xfrm>
          <a:prstGeom prst="rect">
            <a:avLst/>
          </a:prstGeom>
          <a:noFill/>
          <a:ln>
            <a:noFill/>
          </a:ln>
        </p:spPr>
      </p:pic>
      <p:cxnSp>
        <p:nvCxnSpPr>
          <p:cNvPr id="76" name="Google Shape;76;p15">
            <a:extLst>
              <a:ext uri="{FF2B5EF4-FFF2-40B4-BE49-F238E27FC236}">
                <a16:creationId xmlns:a16="http://schemas.microsoft.com/office/drawing/2014/main" id="{F21BC012-784B-BE00-3A7A-A7BCAD39647D}"/>
              </a:ext>
            </a:extLst>
          </p:cNvPr>
          <p:cNvCxnSpPr/>
          <p:nvPr/>
        </p:nvCxnSpPr>
        <p:spPr>
          <a:xfrm>
            <a:off x="7617750" y="457500"/>
            <a:ext cx="684300" cy="0"/>
          </a:xfrm>
          <a:prstGeom prst="straightConnector1">
            <a:avLst/>
          </a:prstGeom>
          <a:noFill/>
          <a:ln w="38100" cap="flat" cmpd="sng">
            <a:solidFill>
              <a:srgbClr val="FF0000"/>
            </a:solidFill>
            <a:prstDash val="dot"/>
            <a:round/>
            <a:headEnd type="none" w="med" len="med"/>
            <a:tailEnd type="triangle" w="med" len="med"/>
          </a:ln>
        </p:spPr>
      </p:cxnSp>
      <p:sp>
        <p:nvSpPr>
          <p:cNvPr id="4" name="Google Shape;71;p15">
            <a:extLst>
              <a:ext uri="{FF2B5EF4-FFF2-40B4-BE49-F238E27FC236}">
                <a16:creationId xmlns:a16="http://schemas.microsoft.com/office/drawing/2014/main" id="{254B047E-F9C8-67D6-FFF8-17B70B6FDC6D}"/>
              </a:ext>
            </a:extLst>
          </p:cNvPr>
          <p:cNvSpPr txBox="1">
            <a:spLocks noGrp="1"/>
          </p:cNvSpPr>
          <p:nvPr>
            <p:ph type="title"/>
          </p:nvPr>
        </p:nvSpPr>
        <p:spPr>
          <a:xfrm>
            <a:off x="116977" y="266850"/>
            <a:ext cx="8687400" cy="4609800"/>
          </a:xfrm>
          <a:prstGeom prst="rect">
            <a:avLst/>
          </a:prstGeom>
          <a:noFill/>
          <a:ln>
            <a:noFill/>
          </a:ln>
        </p:spPr>
        <p:txBody>
          <a:bodyPr spcFirstLastPara="1" wrap="square" lIns="68575" tIns="34275" rIns="68575" bIns="34275" anchor="t" anchorCtr="0">
            <a:normAutofit fontScale="90000"/>
          </a:bodyPr>
          <a:lstStyle/>
          <a:p>
            <a:pPr>
              <a:lnSpc>
                <a:spcPct val="100000"/>
              </a:lnSpc>
            </a:pPr>
            <a:r>
              <a:rPr lang="en-GB" sz="3600" b="1" dirty="0">
                <a:solidFill>
                  <a:srgbClr val="000000"/>
                </a:solidFill>
              </a:rPr>
              <a:t>Digital</a:t>
            </a:r>
            <a:r>
              <a:rPr lang="en-GB" sz="3600" b="1" dirty="0"/>
              <a:t> Twin - Benefits</a:t>
            </a:r>
            <a:endParaRPr lang="en-US" sz="3600" dirty="0">
              <a:solidFill>
                <a:srgbClr val="000000"/>
              </a:solidFill>
            </a:endParaRPr>
          </a:p>
          <a:p>
            <a:pPr marL="0" lvl="0" indent="0" algn="l">
              <a:lnSpc>
                <a:spcPct val="100000"/>
              </a:lnSpc>
              <a:spcBef>
                <a:spcPts val="0"/>
              </a:spcBef>
              <a:spcAft>
                <a:spcPts val="0"/>
              </a:spcAft>
              <a:buNone/>
            </a:pPr>
            <a:endParaRPr lang="en-GB" sz="2500" dirty="0"/>
          </a:p>
          <a:p>
            <a:pPr marL="285750" indent="-285750">
              <a:lnSpc>
                <a:spcPct val="100000"/>
              </a:lnSpc>
              <a:buFont typeface="Arial,Sans-Serif"/>
              <a:buChar char="•"/>
            </a:pPr>
            <a:r>
              <a:rPr lang="en-GB" sz="2500" b="1" dirty="0"/>
              <a:t>Gives learners </a:t>
            </a:r>
            <a:r>
              <a:rPr lang="en-GB" sz="2500" b="1" dirty="0">
                <a:highlight>
                  <a:srgbClr val="FFFF00"/>
                </a:highlight>
              </a:rPr>
              <a:t>first-hand experience</a:t>
            </a:r>
            <a:r>
              <a:rPr lang="en-GB" sz="2500" b="1" dirty="0"/>
              <a:t> of different generative AI tools</a:t>
            </a:r>
            <a:br>
              <a:rPr lang="en-GB" sz="2500" b="1" dirty="0"/>
            </a:br>
            <a:endParaRPr lang="en-US" sz="2500" dirty="0"/>
          </a:p>
          <a:p>
            <a:pPr marL="285750" indent="-285750">
              <a:lnSpc>
                <a:spcPct val="100000"/>
              </a:lnSpc>
              <a:buFont typeface="Arial,Sans-Serif"/>
              <a:buChar char="•"/>
            </a:pPr>
            <a:r>
              <a:rPr lang="en-GB" sz="2500" b="1" dirty="0">
                <a:highlight>
                  <a:srgbClr val="FFFF00"/>
                </a:highlight>
              </a:rPr>
              <a:t>Quick and easy</a:t>
            </a:r>
            <a:r>
              <a:rPr lang="en-GB" sz="2500" b="1" dirty="0"/>
              <a:t> for learners to engage with (prompts are provided for them to copy paste)</a:t>
            </a:r>
            <a:br>
              <a:rPr lang="en-GB" sz="2500" b="1" dirty="0"/>
            </a:br>
            <a:endParaRPr lang="en-GB" sz="2500" b="1" dirty="0"/>
          </a:p>
          <a:p>
            <a:pPr marL="285750" indent="-285750">
              <a:lnSpc>
                <a:spcPct val="100000"/>
              </a:lnSpc>
              <a:buFont typeface="Arial,Sans-Serif"/>
              <a:buChar char="•"/>
            </a:pPr>
            <a:r>
              <a:rPr lang="en-GB" sz="2500" b="1" dirty="0"/>
              <a:t>Provides a stimulus for dialogue with fellow learners</a:t>
            </a:r>
            <a:r>
              <a:rPr lang="en-US" sz="2500" dirty="0"/>
              <a:t>, </a:t>
            </a:r>
            <a:r>
              <a:rPr lang="en-US" sz="2500" b="1" dirty="0"/>
              <a:t>plus</a:t>
            </a:r>
            <a:r>
              <a:rPr lang="en-US" sz="2500" dirty="0"/>
              <a:t> </a:t>
            </a:r>
            <a:r>
              <a:rPr lang="en-GB" sz="2500" b="1" dirty="0"/>
              <a:t>individual reflection</a:t>
            </a:r>
            <a:br>
              <a:rPr lang="en-GB" sz="2500" b="1" dirty="0"/>
            </a:br>
            <a:endParaRPr lang="en-US" sz="2500" dirty="0"/>
          </a:p>
          <a:p>
            <a:pPr marL="268288" lvl="4" indent="-176213">
              <a:buFont typeface="Arial,Sans-Serif"/>
              <a:buChar char="•"/>
            </a:pPr>
            <a:r>
              <a:rPr lang="en-GB" sz="2500" b="1" dirty="0"/>
              <a:t>Fun and energising!</a:t>
            </a:r>
            <a:endParaRPr lang="en-US" sz="2500" dirty="0"/>
          </a:p>
        </p:txBody>
      </p:sp>
    </p:spTree>
    <p:extLst>
      <p:ext uri="{BB962C8B-B14F-4D97-AF65-F5344CB8AC3E}">
        <p14:creationId xmlns:p14="http://schemas.microsoft.com/office/powerpoint/2010/main" val="1850306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a:extLst>
            <a:ext uri="{FF2B5EF4-FFF2-40B4-BE49-F238E27FC236}">
              <a16:creationId xmlns:a16="http://schemas.microsoft.com/office/drawing/2014/main" id="{F5534415-1585-9764-248F-CA2673F29DCA}"/>
            </a:ext>
          </a:extLst>
        </p:cNvPr>
        <p:cNvGrpSpPr/>
        <p:nvPr/>
      </p:nvGrpSpPr>
      <p:grpSpPr>
        <a:xfrm>
          <a:off x="0" y="0"/>
          <a:ext cx="0" cy="0"/>
          <a:chOff x="0" y="0"/>
          <a:chExt cx="0" cy="0"/>
        </a:xfrm>
      </p:grpSpPr>
      <p:sp>
        <p:nvSpPr>
          <p:cNvPr id="121" name="Google Shape;121;p20">
            <a:extLst>
              <a:ext uri="{FF2B5EF4-FFF2-40B4-BE49-F238E27FC236}">
                <a16:creationId xmlns:a16="http://schemas.microsoft.com/office/drawing/2014/main" id="{6994128E-12A3-B306-1C49-2469675D724A}"/>
              </a:ext>
            </a:extLst>
          </p:cNvPr>
          <p:cNvSpPr txBox="1">
            <a:spLocks noGrp="1"/>
          </p:cNvSpPr>
          <p:nvPr>
            <p:ph type="title"/>
          </p:nvPr>
        </p:nvSpPr>
        <p:spPr>
          <a:xfrm>
            <a:off x="76200" y="76200"/>
            <a:ext cx="8926471" cy="4751836"/>
          </a:xfrm>
          <a:prstGeom prst="rect">
            <a:avLst/>
          </a:prstGeom>
          <a:noFill/>
          <a:ln>
            <a:noFill/>
          </a:ln>
        </p:spPr>
        <p:txBody>
          <a:bodyPr spcFirstLastPara="1" wrap="square" lIns="68575" tIns="34275" rIns="68575" bIns="34275" anchor="t" anchorCtr="0">
            <a:normAutofit fontScale="90000"/>
          </a:bodyPr>
          <a:lstStyle/>
          <a:p>
            <a:pPr>
              <a:lnSpc>
                <a:spcPct val="100000"/>
              </a:lnSpc>
              <a:spcBef>
                <a:spcPts val="100"/>
              </a:spcBef>
              <a:spcAft>
                <a:spcPts val="100"/>
              </a:spcAft>
            </a:pPr>
            <a:r>
              <a:rPr lang="en" sz="3600" b="1" dirty="0"/>
              <a:t>Dangers of Digital Twins</a:t>
            </a:r>
            <a:br>
              <a:rPr lang="en" sz="3600" b="1" dirty="0"/>
            </a:br>
            <a:r>
              <a:rPr lang="en" sz="1800" b="1" dirty="0"/>
              <a:t>(or 'simulated people' in general)</a:t>
            </a:r>
            <a:br>
              <a:rPr lang="en" sz="1800" b="1" dirty="0"/>
            </a:br>
            <a:br>
              <a:rPr lang="en" sz="3600" b="1" dirty="0"/>
            </a:br>
            <a:r>
              <a:rPr lang="en-US" sz="1800" b="1" dirty="0">
                <a:highlight>
                  <a:srgbClr val="FFFF00"/>
                </a:highlight>
              </a:rPr>
              <a:t>AI is not a person.</a:t>
            </a:r>
            <a:r>
              <a:rPr lang="en-US" sz="1800" b="1" dirty="0"/>
              <a:t> It does not even have 'Knowledge'. It is made of mathematical formulas which play with 'fridge magnet poetry' </a:t>
            </a:r>
            <a:endParaRPr lang="en-US" sz="1800" dirty="0"/>
          </a:p>
          <a:p>
            <a:pPr>
              <a:lnSpc>
                <a:spcPct val="100000"/>
              </a:lnSpc>
              <a:spcBef>
                <a:spcPts val="200"/>
              </a:spcBef>
              <a:spcAft>
                <a:spcPts val="200"/>
              </a:spcAft>
            </a:pPr>
            <a:r>
              <a:rPr lang="en-US" sz="1800" b="1" dirty="0"/>
              <a:t>In essence it is a VERY FANCY SPELLING-SUGGESTION TOOL … </a:t>
            </a:r>
            <a:br>
              <a:rPr lang="en-US" sz="1800" b="1" dirty="0"/>
            </a:br>
            <a:r>
              <a:rPr lang="en-US" sz="1800" b="1" dirty="0"/>
              <a:t>or a complicated COIN-TOSSING device connected to OUIJA BOARD</a:t>
            </a:r>
            <a:endParaRPr lang="en-US" sz="1800" dirty="0"/>
          </a:p>
          <a:p>
            <a:pPr>
              <a:lnSpc>
                <a:spcPct val="100000"/>
              </a:lnSpc>
              <a:spcBef>
                <a:spcPts val="200"/>
              </a:spcBef>
              <a:spcAft>
                <a:spcPts val="200"/>
              </a:spcAft>
            </a:pPr>
            <a:r>
              <a:rPr lang="en-US" sz="1800" b="1" dirty="0"/>
              <a:t>So... </a:t>
            </a:r>
            <a:r>
              <a:rPr lang="en-US" sz="1800" b="1" dirty="0">
                <a:highlight>
                  <a:srgbClr val="FFFF00"/>
                </a:highlight>
              </a:rPr>
              <a:t>Do not trust it</a:t>
            </a:r>
            <a:r>
              <a:rPr lang="en-US" sz="1800" b="1" dirty="0"/>
              <a:t>, even though it is designed to appear human.</a:t>
            </a:r>
            <a:br>
              <a:rPr lang="en-US" sz="1800" b="1" dirty="0"/>
            </a:br>
            <a:endParaRPr lang="en-US" sz="1800" b="1" dirty="0"/>
          </a:p>
          <a:p>
            <a:pPr>
              <a:lnSpc>
                <a:spcPct val="100000"/>
              </a:lnSpc>
              <a:spcBef>
                <a:spcPts val="200"/>
              </a:spcBef>
              <a:spcAft>
                <a:spcPts val="200"/>
              </a:spcAft>
            </a:pPr>
            <a:r>
              <a:rPr lang="en-US" sz="1800" b="1" dirty="0"/>
              <a:t>Especially do not trust it to stop you if you are asking about </a:t>
            </a:r>
            <a:r>
              <a:rPr lang="en-US" sz="1800" b="1" dirty="0">
                <a:highlight>
                  <a:srgbClr val="FFFF00"/>
                </a:highlight>
              </a:rPr>
              <a:t>instructions to do something wrong</a:t>
            </a:r>
            <a:r>
              <a:rPr lang="en-US" sz="1800" b="1" dirty="0"/>
              <a:t> (e.g. manipulate or cheat another person; bully someone; get convinced about conspiracy theory; harm yourself or others).</a:t>
            </a:r>
            <a:endParaRPr lang="en-US" sz="1800" dirty="0"/>
          </a:p>
          <a:p>
            <a:pPr>
              <a:lnSpc>
                <a:spcPct val="100000"/>
              </a:lnSpc>
              <a:spcBef>
                <a:spcPts val="200"/>
              </a:spcBef>
              <a:spcAft>
                <a:spcPts val="200"/>
              </a:spcAft>
            </a:pPr>
            <a:endParaRPr lang="en-US" sz="1800" dirty="0"/>
          </a:p>
          <a:p>
            <a:pPr>
              <a:lnSpc>
                <a:spcPct val="100000"/>
              </a:lnSpc>
              <a:spcBef>
                <a:spcPts val="200"/>
              </a:spcBef>
              <a:spcAft>
                <a:spcPts val="200"/>
              </a:spcAft>
            </a:pPr>
            <a:r>
              <a:rPr lang="en-US" sz="1800" b="1" dirty="0"/>
              <a:t>Nothing can replace your own common sense so keep talking and listening to other REAL people. Even the most flawed human has more common sense than an AI 'persona'.</a:t>
            </a:r>
            <a:endParaRPr lang="en-US" sz="1800" dirty="0"/>
          </a:p>
          <a:p>
            <a:pPr>
              <a:lnSpc>
                <a:spcPct val="100000"/>
              </a:lnSpc>
              <a:spcBef>
                <a:spcPts val="200"/>
              </a:spcBef>
              <a:spcAft>
                <a:spcPts val="200"/>
              </a:spcAft>
            </a:pPr>
            <a:r>
              <a:rPr lang="en-US" sz="1800" b="1" dirty="0"/>
              <a:t>Treat this exercise as </a:t>
            </a:r>
            <a:r>
              <a:rPr lang="en-US" sz="1800" b="1" dirty="0">
                <a:highlight>
                  <a:srgbClr val="FFFF00"/>
                </a:highlight>
              </a:rPr>
              <a:t>a bit of fun</a:t>
            </a:r>
            <a:r>
              <a:rPr lang="en-US" sz="1800" b="1" dirty="0"/>
              <a:t>, and </a:t>
            </a:r>
            <a:r>
              <a:rPr lang="en-US" sz="1800" b="1" dirty="0">
                <a:highlight>
                  <a:srgbClr val="FFFF00"/>
                </a:highlight>
              </a:rPr>
              <a:t>treat it as a warning</a:t>
            </a:r>
            <a:r>
              <a:rPr lang="en-US" sz="1800" b="1" dirty="0"/>
              <a:t>. </a:t>
            </a:r>
            <a:endParaRPr lang="en-US" sz="1800" dirty="0"/>
          </a:p>
          <a:p>
            <a:pPr marL="285750" indent="-285750">
              <a:lnSpc>
                <a:spcPct val="100000"/>
              </a:lnSpc>
              <a:spcBef>
                <a:spcPts val="200"/>
              </a:spcBef>
              <a:spcAft>
                <a:spcPts val="200"/>
              </a:spcAft>
              <a:buFont typeface="Calibri,Sans-Serif"/>
              <a:buChar char="-"/>
            </a:pPr>
            <a:endParaRPr lang="en-US" sz="1400" dirty="0"/>
          </a:p>
          <a:p>
            <a:endParaRPr lang="en" sz="3600" b="1" dirty="0"/>
          </a:p>
        </p:txBody>
      </p:sp>
      <p:pic>
        <p:nvPicPr>
          <p:cNvPr id="122" name="Google Shape;122;p20">
            <a:extLst>
              <a:ext uri="{FF2B5EF4-FFF2-40B4-BE49-F238E27FC236}">
                <a16:creationId xmlns:a16="http://schemas.microsoft.com/office/drawing/2014/main" id="{3B16DF86-0C5A-6114-E5D9-20F06D943C19}"/>
              </a:ext>
            </a:extLst>
          </p:cNvPr>
          <p:cNvPicPr preferRelativeResize="0"/>
          <p:nvPr/>
        </p:nvPicPr>
        <p:blipFill rotWithShape="1">
          <a:blip r:embed="rId3">
            <a:alphaModFix/>
          </a:blip>
          <a:srcRect l="31863" t="82207" r="53677" b="326"/>
          <a:stretch/>
        </p:blipFill>
        <p:spPr>
          <a:xfrm>
            <a:off x="6842100" y="-2327"/>
            <a:ext cx="942499" cy="1414523"/>
          </a:xfrm>
          <a:prstGeom prst="rect">
            <a:avLst/>
          </a:prstGeom>
          <a:noFill/>
          <a:ln>
            <a:noFill/>
          </a:ln>
        </p:spPr>
      </p:pic>
      <p:pic>
        <p:nvPicPr>
          <p:cNvPr id="4" name="Google Shape;115;p19">
            <a:extLst>
              <a:ext uri="{FF2B5EF4-FFF2-40B4-BE49-F238E27FC236}">
                <a16:creationId xmlns:a16="http://schemas.microsoft.com/office/drawing/2014/main" id="{A781CCDA-86C0-6A64-E672-3ACEB074782D}"/>
              </a:ext>
            </a:extLst>
          </p:cNvPr>
          <p:cNvPicPr preferRelativeResize="0"/>
          <p:nvPr/>
        </p:nvPicPr>
        <p:blipFill rotWithShape="1">
          <a:blip r:embed="rId4">
            <a:alphaModFix/>
          </a:blip>
          <a:srcRect l="53842" t="4326" r="4188" b="10675"/>
          <a:stretch/>
        </p:blipFill>
        <p:spPr>
          <a:xfrm>
            <a:off x="8101450" y="76188"/>
            <a:ext cx="739302" cy="1088650"/>
          </a:xfrm>
          <a:prstGeom prst="rect">
            <a:avLst/>
          </a:prstGeom>
          <a:noFill/>
          <a:ln>
            <a:noFill/>
          </a:ln>
        </p:spPr>
      </p:pic>
    </p:spTree>
    <p:extLst>
      <p:ext uri="{BB962C8B-B14F-4D97-AF65-F5344CB8AC3E}">
        <p14:creationId xmlns:p14="http://schemas.microsoft.com/office/powerpoint/2010/main" val="1653958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76200" y="76200"/>
            <a:ext cx="8687400" cy="5067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dk1"/>
              </a:buClr>
              <a:buSzPts val="3300"/>
              <a:buFont typeface="Calibri"/>
              <a:buNone/>
            </a:pPr>
            <a:r>
              <a:rPr lang="en" sz="3600" b="1" dirty="0">
                <a:solidFill>
                  <a:srgbClr val="000000"/>
                </a:solidFill>
              </a:rPr>
              <a:t>What is an AI Prompt?</a:t>
            </a:r>
            <a:endParaRPr sz="3600" b="1" dirty="0">
              <a:solidFill>
                <a:srgbClr val="000000"/>
              </a:solidFill>
            </a:endParaRPr>
          </a:p>
          <a:p>
            <a:pPr marL="0" lvl="0" indent="0" algn="l" rtl="0">
              <a:spcBef>
                <a:spcPts val="0"/>
              </a:spcBef>
              <a:spcAft>
                <a:spcPts val="0"/>
              </a:spcAft>
              <a:buClr>
                <a:schemeClr val="dk1"/>
              </a:buClr>
              <a:buSzPts val="1100"/>
              <a:buFont typeface="Arial"/>
              <a:buNone/>
            </a:pPr>
            <a:endParaRPr sz="2000" b="1" dirty="0"/>
          </a:p>
          <a:p>
            <a:pPr marL="0" lvl="0" indent="0" algn="l" rtl="0">
              <a:spcBef>
                <a:spcPts val="0"/>
              </a:spcBef>
              <a:spcAft>
                <a:spcPts val="0"/>
              </a:spcAft>
              <a:buClr>
                <a:schemeClr val="dk1"/>
              </a:buClr>
              <a:buSzPts val="1100"/>
              <a:buFont typeface="Arial"/>
              <a:buNone/>
            </a:pPr>
            <a:r>
              <a:rPr lang="en" sz="2500" b="1" dirty="0">
                <a:highlight>
                  <a:srgbClr val="FFFF00"/>
                </a:highlight>
              </a:rPr>
              <a:t>A prompt</a:t>
            </a:r>
            <a:r>
              <a:rPr lang="en" sz="2000" b="1" dirty="0">
                <a:highlight>
                  <a:srgbClr val="FFFF00"/>
                </a:highlight>
              </a:rPr>
              <a:t> </a:t>
            </a:r>
            <a:r>
              <a:rPr lang="en" sz="2000" b="1" dirty="0"/>
              <a:t>is a sentence you write into an Large Language Model (LLM) website (such as ChatGPT, Gemini, Copilot) to request an output. The LLM interprets that sentence/request and will answer to the best of its ability.</a:t>
            </a:r>
            <a:endParaRPr sz="2000" b="1" dirty="0"/>
          </a:p>
          <a:p>
            <a:pPr marL="0" lvl="0" indent="0" algn="l" rtl="0">
              <a:spcBef>
                <a:spcPts val="0"/>
              </a:spcBef>
              <a:spcAft>
                <a:spcPts val="0"/>
              </a:spcAft>
              <a:buClr>
                <a:schemeClr val="dk1"/>
              </a:buClr>
              <a:buSzPts val="1100"/>
              <a:buFont typeface="Arial"/>
              <a:buNone/>
            </a:pPr>
            <a:endParaRPr sz="2000" b="1" dirty="0"/>
          </a:p>
          <a:p>
            <a:pPr marL="0" lvl="0" indent="0" algn="l" rtl="0">
              <a:spcBef>
                <a:spcPts val="0"/>
              </a:spcBef>
              <a:spcAft>
                <a:spcPts val="0"/>
              </a:spcAft>
              <a:buClr>
                <a:schemeClr val="dk1"/>
              </a:buClr>
              <a:buSzPts val="1100"/>
              <a:buFont typeface="Arial"/>
              <a:buNone/>
            </a:pPr>
            <a:r>
              <a:rPr lang="en" sz="2500" b="1" dirty="0">
                <a:highlight>
                  <a:srgbClr val="FFFF00"/>
                </a:highlight>
              </a:rPr>
              <a:t>The answer</a:t>
            </a:r>
            <a:r>
              <a:rPr lang="en" sz="2000" b="1" dirty="0"/>
              <a:t> is based on its statistical model of all examples of human language it found on the internet (AI's 'learning' dataset).</a:t>
            </a:r>
            <a:endParaRPr sz="2000" b="1" dirty="0"/>
          </a:p>
          <a:p>
            <a:pPr marL="0" lvl="0" indent="0" algn="l" rtl="0">
              <a:spcBef>
                <a:spcPts val="0"/>
              </a:spcBef>
              <a:spcAft>
                <a:spcPts val="0"/>
              </a:spcAft>
              <a:buClr>
                <a:schemeClr val="dk1"/>
              </a:buClr>
              <a:buSzPts val="1100"/>
              <a:buFont typeface="Arial"/>
              <a:buNone/>
            </a:pPr>
            <a:endParaRPr sz="2000" b="1" dirty="0"/>
          </a:p>
          <a:p>
            <a:pPr marL="0" lvl="0" indent="0" algn="l" rtl="0">
              <a:spcBef>
                <a:spcPts val="0"/>
              </a:spcBef>
              <a:spcAft>
                <a:spcPts val="0"/>
              </a:spcAft>
              <a:buClr>
                <a:schemeClr val="dk1"/>
              </a:buClr>
              <a:buSzPts val="1100"/>
              <a:buFont typeface="Arial"/>
              <a:buNone/>
            </a:pPr>
            <a:r>
              <a:rPr lang="en" sz="2500" b="1" dirty="0"/>
              <a:t>The LLM will </a:t>
            </a:r>
            <a:r>
              <a:rPr lang="en" sz="2500" b="1" dirty="0">
                <a:highlight>
                  <a:srgbClr val="FFFF00"/>
                </a:highlight>
              </a:rPr>
              <a:t>'make up' an answer</a:t>
            </a:r>
            <a:r>
              <a:rPr lang="en" sz="2000" b="1" dirty="0"/>
              <a:t> as well as it can to mimic what human would say. (LLM is not a Knowledge model, but a Language model). It generates 'overconfident guesses' completely made up and of unverifiable quality.</a:t>
            </a:r>
            <a:endParaRPr sz="2000" b="1" dirty="0">
              <a:solidFill>
                <a:srgbClr val="000000"/>
              </a:solidFill>
            </a:endParaRPr>
          </a:p>
        </p:txBody>
      </p:sp>
      <p:pic>
        <p:nvPicPr>
          <p:cNvPr id="72" name="Google Shape;72;p15"/>
          <p:cNvPicPr preferRelativeResize="0"/>
          <p:nvPr/>
        </p:nvPicPr>
        <p:blipFill rotWithShape="1">
          <a:blip r:embed="rId3">
            <a:alphaModFix/>
          </a:blip>
          <a:srcRect l="45797" t="82207" r="43332" b="9338"/>
          <a:stretch/>
        </p:blipFill>
        <p:spPr>
          <a:xfrm>
            <a:off x="6700224" y="-153562"/>
            <a:ext cx="904299" cy="945925"/>
          </a:xfrm>
          <a:prstGeom prst="rect">
            <a:avLst/>
          </a:prstGeom>
          <a:noFill/>
          <a:ln>
            <a:noFill/>
          </a:ln>
        </p:spPr>
      </p:pic>
      <p:cxnSp>
        <p:nvCxnSpPr>
          <p:cNvPr id="73" name="Google Shape;73;p15"/>
          <p:cNvCxnSpPr/>
          <p:nvPr/>
        </p:nvCxnSpPr>
        <p:spPr>
          <a:xfrm>
            <a:off x="6203475" y="402200"/>
            <a:ext cx="606000" cy="0"/>
          </a:xfrm>
          <a:prstGeom prst="straightConnector1">
            <a:avLst/>
          </a:prstGeom>
          <a:noFill/>
          <a:ln w="38100" cap="flat" cmpd="sng">
            <a:solidFill>
              <a:srgbClr val="FF0000"/>
            </a:solidFill>
            <a:prstDash val="solid"/>
            <a:round/>
            <a:headEnd type="none" w="med" len="med"/>
            <a:tailEnd type="triangle" w="med" len="med"/>
          </a:ln>
        </p:spPr>
      </p:cxnSp>
      <p:pic>
        <p:nvPicPr>
          <p:cNvPr id="74" name="Google Shape;74;p15"/>
          <p:cNvPicPr preferRelativeResize="0"/>
          <p:nvPr/>
        </p:nvPicPr>
        <p:blipFill rotWithShape="1">
          <a:blip r:embed="rId4">
            <a:alphaModFix/>
          </a:blip>
          <a:srcRect l="9338" t="77140" r="77253" b="-1104"/>
          <a:stretch/>
        </p:blipFill>
        <p:spPr>
          <a:xfrm>
            <a:off x="5511200" y="55487"/>
            <a:ext cx="692275" cy="817374"/>
          </a:xfrm>
          <a:prstGeom prst="rect">
            <a:avLst/>
          </a:prstGeom>
          <a:noFill/>
          <a:ln>
            <a:noFill/>
          </a:ln>
        </p:spPr>
      </p:pic>
      <p:pic>
        <p:nvPicPr>
          <p:cNvPr id="75" name="Google Shape;75;p15"/>
          <p:cNvPicPr preferRelativeResize="0"/>
          <p:nvPr/>
        </p:nvPicPr>
        <p:blipFill rotWithShape="1">
          <a:blip r:embed="rId4">
            <a:alphaModFix/>
          </a:blip>
          <a:srcRect l="53842" t="4326" r="4188" b="10675"/>
          <a:stretch/>
        </p:blipFill>
        <p:spPr>
          <a:xfrm>
            <a:off x="8421025" y="73007"/>
            <a:ext cx="605998" cy="810782"/>
          </a:xfrm>
          <a:prstGeom prst="rect">
            <a:avLst/>
          </a:prstGeom>
          <a:noFill/>
          <a:ln>
            <a:noFill/>
          </a:ln>
        </p:spPr>
      </p:pic>
      <p:cxnSp>
        <p:nvCxnSpPr>
          <p:cNvPr id="76" name="Google Shape;76;p15"/>
          <p:cNvCxnSpPr/>
          <p:nvPr/>
        </p:nvCxnSpPr>
        <p:spPr>
          <a:xfrm>
            <a:off x="7617750" y="457500"/>
            <a:ext cx="684300" cy="0"/>
          </a:xfrm>
          <a:prstGeom prst="straightConnector1">
            <a:avLst/>
          </a:prstGeom>
          <a:noFill/>
          <a:ln w="38100" cap="flat" cmpd="sng">
            <a:solidFill>
              <a:srgbClr val="FF0000"/>
            </a:solidFill>
            <a:prstDash val="dot"/>
            <a:round/>
            <a:headEnd type="none" w="med" len="med"/>
            <a:tailEnd type="triangl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76200" y="76200"/>
            <a:ext cx="8687400" cy="5067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dk1"/>
              </a:buClr>
              <a:buSzPts val="3300"/>
              <a:buFont typeface="Calibri"/>
              <a:buNone/>
            </a:pPr>
            <a:r>
              <a:rPr lang="en" sz="3600" b="1" dirty="0">
                <a:solidFill>
                  <a:srgbClr val="000000"/>
                </a:solidFill>
              </a:rPr>
              <a:t>Prompt to create a Digital Twin</a:t>
            </a:r>
            <a:endParaRPr sz="3600" b="1" dirty="0">
              <a:solidFill>
                <a:srgbClr val="000000"/>
              </a:solidFill>
            </a:endParaRPr>
          </a:p>
          <a:p>
            <a:pPr marL="0" lvl="0" indent="0" algn="l" rtl="0">
              <a:spcBef>
                <a:spcPts val="0"/>
              </a:spcBef>
              <a:spcAft>
                <a:spcPts val="0"/>
              </a:spcAft>
              <a:buClr>
                <a:schemeClr val="dk1"/>
              </a:buClr>
              <a:buSzPts val="1100"/>
              <a:buFont typeface="Arial"/>
              <a:buNone/>
            </a:pPr>
            <a:r>
              <a:rPr lang="en" sz="2000" b="1" dirty="0"/>
              <a:t>(students copy-paste it into e.g. chatGPT)</a:t>
            </a:r>
            <a:endParaRPr sz="2000" b="1" dirty="0">
              <a:solidFill>
                <a:srgbClr val="000000"/>
              </a:solidFill>
            </a:endParaRPr>
          </a:p>
          <a:p>
            <a:pPr marL="0" lvl="0" indent="0" algn="l" rtl="0">
              <a:lnSpc>
                <a:spcPct val="90000"/>
              </a:lnSpc>
              <a:spcBef>
                <a:spcPts val="0"/>
              </a:spcBef>
              <a:spcAft>
                <a:spcPts val="0"/>
              </a:spcAft>
              <a:buClr>
                <a:schemeClr val="dk1"/>
              </a:buClr>
              <a:buSzPts val="3300"/>
              <a:buFont typeface="Calibri"/>
              <a:buNone/>
            </a:pPr>
            <a:endParaRPr sz="2000" b="1" dirty="0">
              <a:solidFill>
                <a:srgbClr val="000000"/>
              </a:solidFill>
            </a:endParaRPr>
          </a:p>
          <a:p>
            <a:pPr marL="0" lvl="0" indent="0" algn="l" rtl="0">
              <a:lnSpc>
                <a:spcPct val="90000"/>
              </a:lnSpc>
              <a:spcBef>
                <a:spcPts val="0"/>
              </a:spcBef>
              <a:spcAft>
                <a:spcPts val="0"/>
              </a:spcAft>
              <a:buNone/>
            </a:pPr>
            <a:r>
              <a:rPr lang="en" sz="2000" b="1" dirty="0">
                <a:solidFill>
                  <a:srgbClr val="000000"/>
                </a:solidFill>
                <a:highlight>
                  <a:srgbClr val="FFFF00"/>
                </a:highlight>
              </a:rPr>
              <a:t>What </a:t>
            </a:r>
            <a:r>
              <a:rPr lang="en" sz="2000" b="1" dirty="0">
                <a:solidFill>
                  <a:srgbClr val="000000"/>
                </a:solidFill>
              </a:rPr>
              <a:t>we ask AI to do</a:t>
            </a:r>
            <a:endParaRPr sz="2000" b="1" dirty="0">
              <a:solidFill>
                <a:srgbClr val="000000"/>
              </a:solidFill>
            </a:endParaRPr>
          </a:p>
          <a:p>
            <a:pPr marL="0" lvl="0" indent="0" algn="l" rtl="0">
              <a:lnSpc>
                <a:spcPct val="90000"/>
              </a:lnSpc>
              <a:spcBef>
                <a:spcPts val="0"/>
              </a:spcBef>
              <a:spcAft>
                <a:spcPts val="0"/>
              </a:spcAft>
              <a:buNone/>
            </a:pPr>
            <a:endParaRPr sz="2000" b="1" dirty="0">
              <a:solidFill>
                <a:srgbClr val="000000"/>
              </a:solidFill>
            </a:endParaRPr>
          </a:p>
          <a:p>
            <a:pPr marL="0" lvl="0" indent="0" algn="l" rtl="0">
              <a:lnSpc>
                <a:spcPct val="90000"/>
              </a:lnSpc>
              <a:spcBef>
                <a:spcPts val="0"/>
              </a:spcBef>
              <a:spcAft>
                <a:spcPts val="0"/>
              </a:spcAft>
              <a:buNone/>
            </a:pPr>
            <a:endParaRPr sz="2000" b="1" dirty="0">
              <a:solidFill>
                <a:srgbClr val="000000"/>
              </a:solidFill>
            </a:endParaRPr>
          </a:p>
          <a:p>
            <a:pPr marL="0" lvl="0" indent="0" algn="l" rtl="0">
              <a:lnSpc>
                <a:spcPct val="90000"/>
              </a:lnSpc>
              <a:spcBef>
                <a:spcPts val="0"/>
              </a:spcBef>
              <a:spcAft>
                <a:spcPts val="0"/>
              </a:spcAft>
              <a:buNone/>
            </a:pPr>
            <a:endParaRPr sz="2000" b="1" dirty="0">
              <a:solidFill>
                <a:srgbClr val="000000"/>
              </a:solidFill>
            </a:endParaRPr>
          </a:p>
          <a:p>
            <a:pPr marL="0" lvl="0" indent="0" algn="l" rtl="0">
              <a:lnSpc>
                <a:spcPct val="90000"/>
              </a:lnSpc>
              <a:spcBef>
                <a:spcPts val="0"/>
              </a:spcBef>
              <a:spcAft>
                <a:spcPts val="0"/>
              </a:spcAft>
              <a:buNone/>
            </a:pPr>
            <a:r>
              <a:rPr lang="en" sz="2000" b="1" dirty="0">
                <a:solidFill>
                  <a:srgbClr val="000000"/>
                </a:solidFill>
                <a:highlight>
                  <a:srgbClr val="FFFF00"/>
                </a:highlight>
              </a:rPr>
              <a:t>Who </a:t>
            </a:r>
            <a:r>
              <a:rPr lang="en" sz="2000" b="1" dirty="0">
                <a:solidFill>
                  <a:srgbClr val="000000"/>
                </a:solidFill>
              </a:rPr>
              <a:t>the 'fake' person is</a:t>
            </a:r>
            <a:endParaRPr sz="2000" b="1" dirty="0">
              <a:solidFill>
                <a:srgbClr val="000000"/>
              </a:solidFill>
            </a:endParaRPr>
          </a:p>
          <a:p>
            <a:pPr marL="0" lvl="0" indent="0" algn="l" rtl="0">
              <a:lnSpc>
                <a:spcPct val="90000"/>
              </a:lnSpc>
              <a:spcBef>
                <a:spcPts val="0"/>
              </a:spcBef>
              <a:spcAft>
                <a:spcPts val="0"/>
              </a:spcAft>
              <a:buNone/>
            </a:pPr>
            <a:endParaRPr sz="2000" b="1" dirty="0">
              <a:solidFill>
                <a:srgbClr val="000000"/>
              </a:solidFill>
            </a:endParaRPr>
          </a:p>
          <a:p>
            <a:pPr marL="0" lvl="0" indent="0" algn="l" rtl="0">
              <a:lnSpc>
                <a:spcPct val="90000"/>
              </a:lnSpc>
              <a:spcBef>
                <a:spcPts val="0"/>
              </a:spcBef>
              <a:spcAft>
                <a:spcPts val="0"/>
              </a:spcAft>
              <a:buNone/>
            </a:pPr>
            <a:endParaRPr sz="2000" b="1" dirty="0">
              <a:solidFill>
                <a:srgbClr val="000000"/>
              </a:solidFill>
            </a:endParaRPr>
          </a:p>
          <a:p>
            <a:pPr marL="0" lvl="0" indent="0" algn="l" rtl="0">
              <a:lnSpc>
                <a:spcPct val="90000"/>
              </a:lnSpc>
              <a:spcBef>
                <a:spcPts val="0"/>
              </a:spcBef>
              <a:spcAft>
                <a:spcPts val="0"/>
              </a:spcAft>
              <a:buNone/>
            </a:pPr>
            <a:endParaRPr sz="2000" b="1" dirty="0">
              <a:solidFill>
                <a:srgbClr val="000000"/>
              </a:solidFill>
            </a:endParaRPr>
          </a:p>
          <a:p>
            <a:pPr marL="0" lvl="0" indent="0" algn="l" rtl="0">
              <a:lnSpc>
                <a:spcPct val="90000"/>
              </a:lnSpc>
              <a:spcBef>
                <a:spcPts val="0"/>
              </a:spcBef>
              <a:spcAft>
                <a:spcPts val="0"/>
              </a:spcAft>
              <a:buNone/>
            </a:pPr>
            <a:r>
              <a:rPr lang="en" sz="2000" b="1" dirty="0">
                <a:solidFill>
                  <a:srgbClr val="000000"/>
                </a:solidFill>
                <a:highlight>
                  <a:srgbClr val="FFFF00"/>
                </a:highlight>
              </a:rPr>
              <a:t>How </a:t>
            </a:r>
            <a:r>
              <a:rPr lang="en" sz="2000" b="1" dirty="0">
                <a:solidFill>
                  <a:srgbClr val="000000"/>
                </a:solidFill>
              </a:rPr>
              <a:t>AI should 'be that fake person'</a:t>
            </a:r>
            <a:endParaRPr sz="2000" b="1" dirty="0">
              <a:solidFill>
                <a:srgbClr val="000000"/>
              </a:solidFill>
            </a:endParaRPr>
          </a:p>
          <a:p>
            <a:pPr marL="0" lvl="0" indent="0" algn="l" rtl="0">
              <a:lnSpc>
                <a:spcPct val="90000"/>
              </a:lnSpc>
              <a:spcBef>
                <a:spcPts val="0"/>
              </a:spcBef>
              <a:spcAft>
                <a:spcPts val="0"/>
              </a:spcAft>
              <a:buNone/>
            </a:pPr>
            <a:endParaRPr sz="2000" b="1" dirty="0">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7"/>
          <p:cNvSpPr txBox="1">
            <a:spLocks noGrp="1"/>
          </p:cNvSpPr>
          <p:nvPr>
            <p:ph type="title"/>
          </p:nvPr>
        </p:nvSpPr>
        <p:spPr>
          <a:xfrm>
            <a:off x="76200" y="76200"/>
            <a:ext cx="8687400" cy="5067300"/>
          </a:xfrm>
          <a:prstGeom prst="rect">
            <a:avLst/>
          </a:prstGeom>
          <a:noFill/>
          <a:ln>
            <a:noFill/>
          </a:ln>
        </p:spPr>
        <p:txBody>
          <a:bodyPr spcFirstLastPara="1" wrap="square" lIns="68575" tIns="34275" rIns="68575" bIns="34275" anchor="t" anchorCtr="0">
            <a:normAutofit fontScale="90000"/>
          </a:bodyPr>
          <a:lstStyle/>
          <a:p>
            <a:pPr>
              <a:buSzPts val="3300"/>
            </a:pPr>
            <a:r>
              <a:rPr lang="en" sz="3600" b="1" dirty="0">
                <a:solidFill>
                  <a:srgbClr val="000000"/>
                </a:solidFill>
              </a:rPr>
              <a:t>How to make your own Prompt</a:t>
            </a:r>
            <a:br>
              <a:rPr lang="en" sz="3600" b="1" dirty="0">
                <a:solidFill>
                  <a:srgbClr val="000000"/>
                </a:solidFill>
              </a:rPr>
            </a:br>
            <a:r>
              <a:rPr lang="en" sz="3600" b="1" dirty="0">
                <a:solidFill>
                  <a:srgbClr val="000000"/>
                </a:solidFill>
              </a:rPr>
              <a:t>(to create a Digital Twin)</a:t>
            </a:r>
            <a:endParaRPr sz="3600" b="1" dirty="0">
              <a:solidFill>
                <a:srgbClr val="000000"/>
              </a:solidFill>
            </a:endParaRPr>
          </a:p>
          <a:p>
            <a:pPr marL="0" lvl="0" indent="0" algn="l" rtl="0">
              <a:spcBef>
                <a:spcPts val="0"/>
              </a:spcBef>
              <a:spcAft>
                <a:spcPts val="0"/>
              </a:spcAft>
              <a:buClr>
                <a:schemeClr val="dk1"/>
              </a:buClr>
              <a:buSzPts val="3300"/>
              <a:buFont typeface="Calibri"/>
              <a:buNone/>
            </a:pPr>
            <a:endParaRPr sz="2000" b="1" dirty="0">
              <a:solidFill>
                <a:srgbClr val="000000"/>
              </a:solidFill>
            </a:endParaRPr>
          </a:p>
          <a:p>
            <a:pPr marL="0" lvl="0" indent="0" algn="l" rtl="0">
              <a:lnSpc>
                <a:spcPct val="90000"/>
              </a:lnSpc>
              <a:spcBef>
                <a:spcPts val="0"/>
              </a:spcBef>
              <a:spcAft>
                <a:spcPts val="0"/>
              </a:spcAft>
              <a:buNone/>
            </a:pPr>
            <a:r>
              <a:rPr lang="en" sz="2000" b="1" dirty="0">
                <a:solidFill>
                  <a:srgbClr val="000000"/>
                </a:solidFill>
              </a:rPr>
              <a:t>"Dear AI</a:t>
            </a:r>
            <a:endParaRPr sz="2000" b="1" dirty="0">
              <a:solidFill>
                <a:srgbClr val="000000"/>
              </a:solidFill>
            </a:endParaRPr>
          </a:p>
          <a:p>
            <a:pPr marL="0" lvl="0" indent="0" algn="l" rtl="0">
              <a:lnSpc>
                <a:spcPct val="90000"/>
              </a:lnSpc>
              <a:spcBef>
                <a:spcPts val="0"/>
              </a:spcBef>
              <a:spcAft>
                <a:spcPts val="0"/>
              </a:spcAft>
              <a:buNone/>
            </a:pPr>
            <a:r>
              <a:rPr lang="en" sz="2000" b="1" dirty="0">
                <a:solidFill>
                  <a:srgbClr val="000000"/>
                </a:solidFill>
              </a:rPr>
              <a:t>I would like you to pretend to be a person </a:t>
            </a:r>
            <a:r>
              <a:rPr lang="en" sz="2000" b="1" dirty="0">
                <a:solidFill>
                  <a:srgbClr val="000000"/>
                </a:solidFill>
                <a:highlight>
                  <a:srgbClr val="FFFF00"/>
                </a:highlight>
              </a:rPr>
              <a:t>[some name]</a:t>
            </a:r>
            <a:r>
              <a:rPr lang="en" sz="2000" b="1" dirty="0">
                <a:solidFill>
                  <a:srgbClr val="000000"/>
                </a:solidFill>
              </a:rPr>
              <a:t>.</a:t>
            </a:r>
            <a:endParaRPr sz="2000" b="1" dirty="0">
              <a:solidFill>
                <a:srgbClr val="000000"/>
              </a:solidFill>
            </a:endParaRPr>
          </a:p>
          <a:p>
            <a:pPr marL="0" lvl="0" indent="0" algn="l" rtl="0">
              <a:lnSpc>
                <a:spcPct val="90000"/>
              </a:lnSpc>
              <a:spcBef>
                <a:spcPts val="0"/>
              </a:spcBef>
              <a:spcAft>
                <a:spcPts val="0"/>
              </a:spcAft>
              <a:buNone/>
            </a:pPr>
            <a:r>
              <a:rPr lang="en" sz="2000" b="1" dirty="0">
                <a:solidFill>
                  <a:srgbClr val="000000"/>
                </a:solidFill>
              </a:rPr>
              <a:t>Respond how you imagine they would. Mimic their reasoning and style of communication.</a:t>
            </a:r>
            <a:endParaRPr sz="2000" b="1" dirty="0">
              <a:solidFill>
                <a:srgbClr val="000000"/>
              </a:solidFill>
            </a:endParaRPr>
          </a:p>
          <a:p>
            <a:pPr marL="0" lvl="0" indent="0" algn="l" rtl="0">
              <a:lnSpc>
                <a:spcPct val="90000"/>
              </a:lnSpc>
              <a:spcBef>
                <a:spcPts val="0"/>
              </a:spcBef>
              <a:spcAft>
                <a:spcPts val="0"/>
              </a:spcAft>
              <a:buNone/>
            </a:pPr>
            <a:endParaRPr sz="2000" b="1" dirty="0">
              <a:solidFill>
                <a:srgbClr val="000000"/>
              </a:solidFill>
            </a:endParaRPr>
          </a:p>
          <a:p>
            <a:pPr marL="0" lvl="0" indent="0" algn="l" rtl="0">
              <a:lnSpc>
                <a:spcPct val="90000"/>
              </a:lnSpc>
              <a:spcBef>
                <a:spcPts val="0"/>
              </a:spcBef>
              <a:spcAft>
                <a:spcPts val="0"/>
              </a:spcAft>
              <a:buNone/>
            </a:pPr>
            <a:r>
              <a:rPr lang="en" sz="2000" b="1" dirty="0">
                <a:solidFill>
                  <a:srgbClr val="000000"/>
                </a:solidFill>
              </a:rPr>
              <a:t>They are </a:t>
            </a:r>
            <a:r>
              <a:rPr lang="en" sz="2000" b="1" dirty="0">
                <a:solidFill>
                  <a:srgbClr val="000000"/>
                </a:solidFill>
                <a:highlight>
                  <a:srgbClr val="FFFF00"/>
                </a:highlight>
              </a:rPr>
              <a:t>[more about their job/situation]</a:t>
            </a:r>
            <a:r>
              <a:rPr lang="en" sz="2000" b="1" dirty="0">
                <a:solidFill>
                  <a:srgbClr val="000000"/>
                </a:solidFill>
              </a:rPr>
              <a:t>.</a:t>
            </a:r>
            <a:endParaRPr sz="2000" b="1" dirty="0">
              <a:solidFill>
                <a:srgbClr val="000000"/>
              </a:solidFill>
            </a:endParaRPr>
          </a:p>
          <a:p>
            <a:pPr marL="0" lvl="0" indent="0" algn="l" rtl="0">
              <a:lnSpc>
                <a:spcPct val="90000"/>
              </a:lnSpc>
              <a:spcBef>
                <a:spcPts val="0"/>
              </a:spcBef>
              <a:spcAft>
                <a:spcPts val="0"/>
              </a:spcAft>
              <a:buNone/>
            </a:pPr>
            <a:r>
              <a:rPr lang="en" sz="2000" b="1" dirty="0">
                <a:solidFill>
                  <a:srgbClr val="000000"/>
                </a:solidFill>
              </a:rPr>
              <a:t>In spare time they like to </a:t>
            </a:r>
            <a:r>
              <a:rPr lang="en" sz="2000" b="1" dirty="0">
                <a:solidFill>
                  <a:srgbClr val="000000"/>
                </a:solidFill>
                <a:highlight>
                  <a:srgbClr val="FFFF00"/>
                </a:highlight>
              </a:rPr>
              <a:t>[some hobbies]</a:t>
            </a:r>
            <a:r>
              <a:rPr lang="en" sz="2000" b="1" dirty="0">
                <a:solidFill>
                  <a:srgbClr val="000000"/>
                </a:solidFill>
              </a:rPr>
              <a:t>. Their metaphors often come from those interests.</a:t>
            </a:r>
            <a:endParaRPr sz="2000" b="1" dirty="0">
              <a:solidFill>
                <a:srgbClr val="000000"/>
              </a:solidFill>
            </a:endParaRPr>
          </a:p>
          <a:p>
            <a:pPr marL="0" lvl="0" indent="0" algn="l" rtl="0">
              <a:lnSpc>
                <a:spcPct val="90000"/>
              </a:lnSpc>
              <a:spcBef>
                <a:spcPts val="0"/>
              </a:spcBef>
              <a:spcAft>
                <a:spcPts val="0"/>
              </a:spcAft>
              <a:buNone/>
            </a:pPr>
            <a:r>
              <a:rPr lang="en" sz="2000" b="1" dirty="0">
                <a:solidFill>
                  <a:srgbClr val="000000"/>
                </a:solidFill>
              </a:rPr>
              <a:t>Their communication style and approach to life is </a:t>
            </a:r>
            <a:r>
              <a:rPr lang="en" sz="2000" b="1" dirty="0">
                <a:solidFill>
                  <a:srgbClr val="000000"/>
                </a:solidFill>
                <a:highlight>
                  <a:srgbClr val="FFFF00"/>
                </a:highlight>
              </a:rPr>
              <a:t>[personality details].</a:t>
            </a:r>
            <a:endParaRPr sz="2000" b="1" dirty="0">
              <a:solidFill>
                <a:srgbClr val="000000"/>
              </a:solidFill>
              <a:highlight>
                <a:srgbClr val="FFFF00"/>
              </a:highlight>
            </a:endParaRPr>
          </a:p>
          <a:p>
            <a:pPr marL="0" lvl="0" indent="0" algn="l" rtl="0">
              <a:lnSpc>
                <a:spcPct val="90000"/>
              </a:lnSpc>
              <a:spcBef>
                <a:spcPts val="0"/>
              </a:spcBef>
              <a:spcAft>
                <a:spcPts val="0"/>
              </a:spcAft>
              <a:buNone/>
            </a:pPr>
            <a:endParaRPr sz="2000" b="1" dirty="0">
              <a:solidFill>
                <a:srgbClr val="000000"/>
              </a:solidFill>
            </a:endParaRPr>
          </a:p>
          <a:p>
            <a:pPr marL="0" lvl="0" indent="0" algn="l" rtl="0">
              <a:lnSpc>
                <a:spcPct val="90000"/>
              </a:lnSpc>
              <a:spcBef>
                <a:spcPts val="0"/>
              </a:spcBef>
              <a:spcAft>
                <a:spcPts val="0"/>
              </a:spcAft>
              <a:buNone/>
            </a:pPr>
            <a:r>
              <a:rPr lang="en" sz="2000" b="1" dirty="0">
                <a:solidFill>
                  <a:srgbClr val="000000"/>
                </a:solidFill>
              </a:rPr>
              <a:t>After each answer suggest two follow-up topics or questions that I can ask you, to continue our chat.</a:t>
            </a:r>
            <a:endParaRPr sz="2000" b="1" dirty="0">
              <a:solidFill>
                <a:srgbClr val="000000"/>
              </a:solidFill>
            </a:endParaRPr>
          </a:p>
          <a:p>
            <a:pPr marL="0" lvl="0" indent="0" algn="l" rtl="0">
              <a:lnSpc>
                <a:spcPct val="90000"/>
              </a:lnSpc>
              <a:spcBef>
                <a:spcPts val="0"/>
              </a:spcBef>
              <a:spcAft>
                <a:spcPts val="0"/>
              </a:spcAft>
              <a:buNone/>
            </a:pPr>
            <a:endParaRPr sz="2000" b="1" dirty="0">
              <a:solidFill>
                <a:srgbClr val="000000"/>
              </a:solidFill>
            </a:endParaRPr>
          </a:p>
          <a:p>
            <a:pPr marL="0" lvl="0" indent="0" algn="l" rtl="0">
              <a:lnSpc>
                <a:spcPct val="90000"/>
              </a:lnSpc>
              <a:spcBef>
                <a:spcPts val="0"/>
              </a:spcBef>
              <a:spcAft>
                <a:spcPts val="0"/>
              </a:spcAft>
              <a:buNone/>
            </a:pPr>
            <a:r>
              <a:rPr lang="en" sz="2000" b="1" dirty="0">
                <a:solidFill>
                  <a:srgbClr val="000000"/>
                </a:solidFill>
              </a:rPr>
              <a:t>Let's start our chat with </a:t>
            </a:r>
            <a:r>
              <a:rPr lang="en" sz="2000" b="1" dirty="0">
                <a:solidFill>
                  <a:srgbClr val="000000"/>
                </a:solidFill>
                <a:highlight>
                  <a:srgbClr val="FFFF00"/>
                </a:highlight>
              </a:rPr>
              <a:t>[starting question to kick-off]</a:t>
            </a:r>
            <a:r>
              <a:rPr lang="en" sz="2000" b="1" dirty="0">
                <a:solidFill>
                  <a:srgbClr val="000000"/>
                </a:solidFill>
              </a:rPr>
              <a:t>."</a:t>
            </a:r>
            <a:endParaRPr sz="2000" b="1" dirty="0">
              <a:solidFill>
                <a:srgbClr val="000000"/>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807CC3081DC54AABEED70B33D75C00" ma:contentTypeVersion="18" ma:contentTypeDescription="Create a new document." ma:contentTypeScope="" ma:versionID="1088e9679853e148d20275de5b9f36ac">
  <xsd:schema xmlns:xsd="http://www.w3.org/2001/XMLSchema" xmlns:xs="http://www.w3.org/2001/XMLSchema" xmlns:p="http://schemas.microsoft.com/office/2006/metadata/properties" xmlns:ns3="e94d0f49-0204-41a4-a08f-a7b70333ba17" xmlns:ns4="800112a4-5c58-447a-9b9e-0fdc8dc7c07b" targetNamespace="http://schemas.microsoft.com/office/2006/metadata/properties" ma:root="true" ma:fieldsID="d915c80973c4630d880d4914f32e44e1" ns3:_="" ns4:_="">
    <xsd:import namespace="e94d0f49-0204-41a4-a08f-a7b70333ba17"/>
    <xsd:import namespace="800112a4-5c58-447a-9b9e-0fdc8dc7c07b"/>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4d0f49-0204-41a4-a08f-a7b70333ba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00112a4-5c58-447a-9b9e-0fdc8dc7c07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e94d0f49-0204-41a4-a08f-a7b70333ba17" xsi:nil="true"/>
  </documentManagement>
</p:properties>
</file>

<file path=customXml/itemProps1.xml><?xml version="1.0" encoding="utf-8"?>
<ds:datastoreItem xmlns:ds="http://schemas.openxmlformats.org/officeDocument/2006/customXml" ds:itemID="{A87DDA20-BBC6-4C0B-A29E-52FD68ECE1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4d0f49-0204-41a4-a08f-a7b70333ba17"/>
    <ds:schemaRef ds:uri="800112a4-5c58-447a-9b9e-0fdc8dc7c0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80B5EA6-36EC-4E4E-B6A1-EF74A468BE5F}">
  <ds:schemaRefs>
    <ds:schemaRef ds:uri="http://schemas.microsoft.com/sharepoint/v3/contenttype/forms"/>
  </ds:schemaRefs>
</ds:datastoreItem>
</file>

<file path=customXml/itemProps3.xml><?xml version="1.0" encoding="utf-8"?>
<ds:datastoreItem xmlns:ds="http://schemas.openxmlformats.org/officeDocument/2006/customXml" ds:itemID="{7DC56A1C-074C-45DB-A9DE-E5C7ED42C2B8}">
  <ds:schemaRefs>
    <ds:schemaRef ds:uri="http://schemas.microsoft.com/office/infopath/2007/PartnerControls"/>
    <ds:schemaRef ds:uri="http://purl.org/dc/dcmitype/"/>
    <ds:schemaRef ds:uri="http://schemas.microsoft.com/office/2006/documentManagement/types"/>
    <ds:schemaRef ds:uri="http://schemas.openxmlformats.org/package/2006/metadata/core-properties"/>
    <ds:schemaRef ds:uri="http://purl.org/dc/terms/"/>
    <ds:schemaRef ds:uri="http://purl.org/dc/elements/1.1/"/>
    <ds:schemaRef ds:uri="e94d0f49-0204-41a4-a08f-a7b70333ba17"/>
    <ds:schemaRef ds:uri="http://schemas.microsoft.com/office/2006/metadata/properties"/>
    <ds:schemaRef ds:uri="800112a4-5c58-447a-9b9e-0fdc8dc7c07b"/>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615</TotalTime>
  <Words>2192</Words>
  <Application>Microsoft Office PowerPoint</Application>
  <PresentationFormat>On-screen Show (16:9)</PresentationFormat>
  <Paragraphs>171</Paragraphs>
  <Slides>18</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Aptos</vt:lpstr>
      <vt:lpstr>Arial</vt:lpstr>
      <vt:lpstr>Arial,Sans-Serif</vt:lpstr>
      <vt:lpstr>Calibri</vt:lpstr>
      <vt:lpstr>Calibri,Sans-Serif</vt:lpstr>
      <vt:lpstr>Open Sans</vt:lpstr>
      <vt:lpstr>Simple Light</vt:lpstr>
      <vt:lpstr>PowerPoint Presentation</vt:lpstr>
      <vt:lpstr>Prompt</vt:lpstr>
      <vt:lpstr>Introduction   Generative AI tools (LLMs) such as ChatGPT provide rapid and compelling outputs in response to prompts from users.  How can we support students to understand and assess the risks and possibilities of such tools?  Digital Twin is a simple online discussion activity designed to address this challenge.  We explain how Digital Twin works and share a prompt template which can be tailored to different contexts.</vt:lpstr>
      <vt:lpstr>Digital Twin – Overview </vt:lpstr>
      <vt:lpstr>Digital Twin - Benefits  Gives learners first-hand experience of different generative AI tools  Quick and easy for learners to engage with (prompts are provided for them to copy paste)  Provides a stimulus for dialogue with fellow learners, plus individual reflection  Fun and energising!</vt:lpstr>
      <vt:lpstr>Dangers of Digital Twins (or 'simulated people' in general)  AI is not a person. It does not even have 'Knowledge'. It is made of mathematical formulas which play with 'fridge magnet poetry'  In essence it is a VERY FANCY SPELLING-SUGGESTION TOOL …  or a complicated COIN-TOSSING device connected to OUIJA BOARD So... Do not trust it, even though it is designed to appear human.  Especially do not trust it to stop you if you are asking about instructions to do something wrong (e.g. manipulate or cheat another person; bully someone; get convinced about conspiracy theory; harm yourself or others).  Nothing can replace your own common sense so keep talking and listening to other REAL people. Even the most flawed human has more common sense than an AI 'persona'. Treat this exercise as a bit of fun, and treat it as a warning.   </vt:lpstr>
      <vt:lpstr>What is an AI Prompt?  A prompt is a sentence you write into an Large Language Model (LLM) website (such as ChatGPT, Gemini, Copilot) to request an output. The LLM interprets that sentence/request and will answer to the best of its ability.  The answer is based on its statistical model of all examples of human language it found on the internet (AI's 'learning' dataset).  The LLM will 'make up' an answer as well as it can to mimic what human would say. (LLM is not a Knowledge model, but a Language model). It generates 'overconfident guesses' completely made up and of unverifiable quality.</vt:lpstr>
      <vt:lpstr>Prompt to create a Digital Twin (students copy-paste it into e.g. chatGPT)  What we ask AI to do    Who the 'fake' person is    How AI should 'be that fake person' </vt:lpstr>
      <vt:lpstr>How to make your own Prompt (to create a Digital Twin)  "Dear AI I would like you to pretend to be a person [some name]. Respond how you imagine they would. Mimic their reasoning and style of communication.  They are [more about their job/situation]. In spare time they like to [some hobbies]. Their metaphors often come from those interests. Their communication style and approach to life is [personality details].  After each answer suggest two follow-up topics or questions that I can ask you, to continue our chat.  Let's start our chat with [starting question to kick-off]."</vt:lpstr>
      <vt:lpstr>PowerPoint Presentation</vt:lpstr>
      <vt:lpstr>PowerPoint Presentation</vt:lpstr>
      <vt:lpstr>Task Each Week  Teaching Team:  create a new twin-creation prompt    Student: copy-paste it into an AI/LLM website  have a conversation with it  write a short reflection about what you learned</vt:lpstr>
      <vt:lpstr>PowerPoint Presentation</vt:lpstr>
      <vt:lpstr>Types of 'fake personas' Each week we explore a new type of Digital Twin  Week 1: Expert with a hobby. AI will use a wide variety of metaphors and stories (very 'human')  Week 2: Biased non-expert who believes in conspiracy theories  Week 3: Expert talking 'as if they spoke to a child'. Complicated concepts simplified but still correct.  Week 4: Non-trustworthy Expert who makes up half of their examples, but would not say which ones.  Week 5: 'AI mirror' - Each student writes a prompt to create a Digital Twin of themselves</vt:lpstr>
      <vt:lpstr>Why those particular 'fake personas' Does X make someone a 'real person'? Discuss!  Week 1: Expert with a hobby.  LIFE EXPERIENCE   Week 2: Biased non-expert BIASES, FEELINGS    Week 3: Expert talking 'as if they spoke to a child'. EMPATHY, LISTENING   Week 4: Non-trustworthy Expert Liar TRUTH, ETHICS   Week 5: 'AI mirror' - Digital Twin of yourself SOUL, UNIQUENESS</vt:lpstr>
      <vt:lpstr>Some ideas for personas (this is  very customisable)  - non native speaker - neurodivergent person - job interviewer - "avoid being scammed" training - defuse heated situations - coaching conversations</vt:lpstr>
      <vt:lpstr>Follow up tasks for students </vt:lpstr>
      <vt:lpstr>Student Reflections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Prompt</dc:title>
  <dc:creator>Elaine Mowat</dc:creator>
  <cp:lastModifiedBy>Elaine Mowat</cp:lastModifiedBy>
  <cp:revision>517</cp:revision>
  <dcterms:modified xsi:type="dcterms:W3CDTF">2025-07-10T07:52:22Z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0x0101001B807CC3081DC54AABEED70B33D75C00</vt:lpwstr>
  </property>
</Properties>
</file>