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sldIdLst>
    <p:sldId id="256" r:id="rId5"/>
    <p:sldId id="274" r:id="rId6"/>
    <p:sldId id="271" r:id="rId7"/>
    <p:sldId id="304" r:id="rId8"/>
    <p:sldId id="303" r:id="rId9"/>
    <p:sldId id="305" r:id="rId10"/>
    <p:sldId id="285" r:id="rId11"/>
    <p:sldId id="306" r:id="rId12"/>
    <p:sldId id="324" r:id="rId13"/>
    <p:sldId id="307" r:id="rId14"/>
    <p:sldId id="295" r:id="rId15"/>
    <p:sldId id="294" r:id="rId16"/>
    <p:sldId id="293" r:id="rId17"/>
    <p:sldId id="292" r:id="rId18"/>
    <p:sldId id="291" r:id="rId19"/>
    <p:sldId id="290" r:id="rId20"/>
    <p:sldId id="289" r:id="rId21"/>
    <p:sldId id="288" r:id="rId22"/>
    <p:sldId id="287" r:id="rId23"/>
    <p:sldId id="280" r:id="rId24"/>
    <p:sldId id="309" r:id="rId25"/>
    <p:sldId id="310" r:id="rId26"/>
    <p:sldId id="311" r:id="rId27"/>
    <p:sldId id="312" r:id="rId28"/>
    <p:sldId id="313" r:id="rId29"/>
    <p:sldId id="314" r:id="rId30"/>
    <p:sldId id="315" r:id="rId31"/>
    <p:sldId id="316" r:id="rId32"/>
    <p:sldId id="319" r:id="rId33"/>
    <p:sldId id="317" r:id="rId34"/>
    <p:sldId id="318" r:id="rId35"/>
    <p:sldId id="297" r:id="rId36"/>
    <p:sldId id="298" r:id="rId37"/>
    <p:sldId id="299" r:id="rId38"/>
    <p:sldId id="320" r:id="rId39"/>
    <p:sldId id="296" r:id="rId40"/>
    <p:sldId id="282" r:id="rId41"/>
    <p:sldId id="322" r:id="rId42"/>
    <p:sldId id="284" r:id="rId43"/>
    <p:sldId id="32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4B4B"/>
    <a:srgbClr val="CC0504"/>
    <a:srgbClr val="BB1D10"/>
    <a:srgbClr val="DD0030"/>
    <a:srgbClr val="041D41"/>
    <a:srgbClr val="C10043"/>
    <a:srgbClr val="00325F"/>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0352DD-AB59-60F4-4667-F8FA936B9432}" v="2" dt="2023-03-07T14:39:06.079"/>
    <p1510:client id="{24416C4C-66CF-EBFF-17E5-5FB9E7A2DCF7}" v="145" dt="2023-03-07T11:40:45.144"/>
    <p1510:client id="{24C305D6-6E33-46B2-A8E6-8BB6973D8E49}" v="5005" dt="2023-03-07T15:14:00.229"/>
    <p1510:client id="{303F2FF2-1E6C-7AD3-3EC4-89E08B390F0C}" v="300" dt="2023-03-07T11:35:21.287"/>
    <p1510:client id="{5563DF07-2442-794B-BA48-68023AF76D34}" v="11" dt="2023-03-07T15:41:15.513"/>
    <p1510:client id="{5E2C32E7-369A-F655-6198-DAD8C2116822}" v="62" dt="2023-03-07T13:53:56.706"/>
    <p1510:client id="{6C5D801F-BC5E-38EE-B012-E993C48EB582}" v="2" dt="2023-03-07T11:53:27.693"/>
    <p1510:client id="{ED19C77E-D7A6-B76C-891C-A2605EB110EF}" v="34" dt="2023-03-06T16:41:12.1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72"/>
  </p:normalViewPr>
  <p:slideViewPr>
    <p:cSldViewPr snapToGrid="0">
      <p:cViewPr varScale="1">
        <p:scale>
          <a:sx n="99" d="100"/>
          <a:sy n="99" d="100"/>
        </p:scale>
        <p:origin x="520"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4DAE0-EF31-4008-B47A-780D8F416A85}" type="datetimeFigureOut">
              <a:t>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73574-56A3-44F7-9C8C-B818FCA3F5D4}" type="slidenum">
              <a:t>‹#›</a:t>
            </a:fld>
            <a:endParaRPr lang="en-GB"/>
          </a:p>
        </p:txBody>
      </p:sp>
    </p:spTree>
    <p:extLst>
      <p:ext uri="{BB962C8B-B14F-4D97-AF65-F5344CB8AC3E}">
        <p14:creationId xmlns:p14="http://schemas.microsoft.com/office/powerpoint/2010/main" val="2633159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It has taken a lot of trial and error and adaption to workflows to get us where we are now. Our earliest MOOCS were heavily based around video content for example courses such as X? </a:t>
            </a:r>
          </a:p>
          <a:p>
            <a:r>
              <a:rPr lang="en-US">
                <a:cs typeface="Calibri"/>
              </a:rPr>
              <a:t>In the beginning attempts were made to host video content on YouTube, however this did not work as planned...</a:t>
            </a:r>
          </a:p>
        </p:txBody>
      </p:sp>
      <p:sp>
        <p:nvSpPr>
          <p:cNvPr id="4" name="Slide Number Placeholder 3"/>
          <p:cNvSpPr>
            <a:spLocks noGrp="1"/>
          </p:cNvSpPr>
          <p:nvPr>
            <p:ph type="sldNum" sz="quarter" idx="5"/>
          </p:nvPr>
        </p:nvSpPr>
        <p:spPr/>
        <p:txBody>
          <a:bodyPr/>
          <a:lstStyle/>
          <a:p>
            <a:fld id="{5AD73574-56A3-44F7-9C8C-B818FCA3F5D4}" type="slidenum">
              <a:rPr lang="en-US"/>
              <a:t>4</a:t>
            </a:fld>
            <a:endParaRPr lang="en-US"/>
          </a:p>
        </p:txBody>
      </p:sp>
    </p:spTree>
    <p:extLst>
      <p:ext uri="{BB962C8B-B14F-4D97-AF65-F5344CB8AC3E}">
        <p14:creationId xmlns:p14="http://schemas.microsoft.com/office/powerpoint/2010/main" val="4038781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of the videos we produce are Piece to camera or talking heads and these nearly always benefit from additional footage, graphics or images to illustrate certain points or to make it more interesting and engaging. Add </a:t>
            </a:r>
          </a:p>
        </p:txBody>
      </p:sp>
      <p:sp>
        <p:nvSpPr>
          <p:cNvPr id="4" name="Slide Number Placeholder 3"/>
          <p:cNvSpPr>
            <a:spLocks noGrp="1"/>
          </p:cNvSpPr>
          <p:nvPr>
            <p:ph type="sldNum" sz="quarter" idx="5"/>
          </p:nvPr>
        </p:nvSpPr>
        <p:spPr/>
        <p:txBody>
          <a:bodyPr/>
          <a:lstStyle/>
          <a:p>
            <a:fld id="{2E1A78C9-2961-504E-A990-63CAF2785ACB}" type="slidenum">
              <a:rPr lang="en-US" smtClean="0"/>
              <a:t>13</a:t>
            </a:fld>
            <a:endParaRPr lang="en-US"/>
          </a:p>
        </p:txBody>
      </p:sp>
    </p:spTree>
    <p:extLst>
      <p:ext uri="{BB962C8B-B14F-4D97-AF65-F5344CB8AC3E}">
        <p14:creationId xmlns:p14="http://schemas.microsoft.com/office/powerpoint/2010/main" val="297753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Sometimes the extra footage is very specific and we can easily get the required shots ourselves, often during the same recording session. This makes open licensing easy because we’re the owners of the material.</a:t>
            </a:r>
          </a:p>
        </p:txBody>
      </p:sp>
      <p:sp>
        <p:nvSpPr>
          <p:cNvPr id="4" name="Slide Number Placeholder 3"/>
          <p:cNvSpPr>
            <a:spLocks noGrp="1"/>
          </p:cNvSpPr>
          <p:nvPr>
            <p:ph type="sldNum" sz="quarter" idx="5"/>
          </p:nvPr>
        </p:nvSpPr>
        <p:spPr/>
        <p:txBody>
          <a:bodyPr/>
          <a:lstStyle/>
          <a:p>
            <a:fld id="{2E1A78C9-2961-504E-A990-63CAF2785ACB}" type="slidenum">
              <a:rPr lang="en-US" smtClean="0"/>
              <a:t>14</a:t>
            </a:fld>
            <a:endParaRPr lang="en-US"/>
          </a:p>
        </p:txBody>
      </p:sp>
    </p:spTree>
    <p:extLst>
      <p:ext uri="{BB962C8B-B14F-4D97-AF65-F5344CB8AC3E}">
        <p14:creationId xmlns:p14="http://schemas.microsoft.com/office/powerpoint/2010/main" val="1756284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Often the shots we need are more generic or could take a lot of time and effort to capture. This is where finding openly licensed stock footage comes in. We have to make sure that anything we use is either completely free to use or has been released under an appropriate Creative Commons license. This can be a challenge when you’re new to it because you’ll come across terms like “royalty free” or “copyright free”, which sound like they should be ok, but generally aren’t. Most stock footage, whether it’s free or paid for will have a restrictive license attached to it, meaning you wouldn’t be able to release your video under creative commons. A couple of good examples of open stock footage websites are </a:t>
            </a:r>
            <a:r>
              <a:rPr lang="en-US" err="1"/>
              <a:t>Pexels</a:t>
            </a:r>
            <a:r>
              <a:rPr lang="en-US"/>
              <a:t> and </a:t>
            </a:r>
            <a:r>
              <a:rPr lang="en-US" err="1"/>
              <a:t>Pixabay</a:t>
            </a:r>
            <a:r>
              <a:rPr lang="en-US"/>
              <a:t> because everything on those sites are completely free to use. There are plenty of other sites, but often there is mix of license types so you have to be careful which videos you use. We always give an attribution to any stock footage we use whether it’s a requirement of the license or not. Embedding this information in the video credits makes it clear we’ve used it appropriately and means other people can find the original footage if they want to use it or check the </a:t>
            </a:r>
            <a:r>
              <a:rPr lang="en-US" err="1"/>
              <a:t>licence</a:t>
            </a:r>
            <a:r>
              <a:rPr lang="en-US"/>
              <a:t>.</a:t>
            </a:r>
          </a:p>
        </p:txBody>
      </p:sp>
      <p:sp>
        <p:nvSpPr>
          <p:cNvPr id="4" name="Slide Number Placeholder 3"/>
          <p:cNvSpPr>
            <a:spLocks noGrp="1"/>
          </p:cNvSpPr>
          <p:nvPr>
            <p:ph type="sldNum" sz="quarter" idx="5"/>
          </p:nvPr>
        </p:nvSpPr>
        <p:spPr/>
        <p:txBody>
          <a:bodyPr/>
          <a:lstStyle/>
          <a:p>
            <a:fld id="{2E1A78C9-2961-504E-A990-63CAF2785ACB}" type="slidenum">
              <a:rPr lang="en-US" smtClean="0"/>
              <a:t>15</a:t>
            </a:fld>
            <a:endParaRPr lang="en-US"/>
          </a:p>
        </p:txBody>
      </p:sp>
    </p:spTree>
    <p:extLst>
      <p:ext uri="{BB962C8B-B14F-4D97-AF65-F5344CB8AC3E}">
        <p14:creationId xmlns:p14="http://schemas.microsoft.com/office/powerpoint/2010/main" val="542080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Whenever we shoot anything that could be useful as stock footage, we add clips to our Open Media Stock footage channel on Media Hopper as well as our </a:t>
            </a:r>
            <a:r>
              <a:rPr lang="en-US" err="1"/>
              <a:t>Pexels</a:t>
            </a:r>
            <a:r>
              <a:rPr lang="en-US"/>
              <a:t> account to reach a wider audience.</a:t>
            </a:r>
          </a:p>
        </p:txBody>
      </p:sp>
      <p:sp>
        <p:nvSpPr>
          <p:cNvPr id="4" name="Slide Number Placeholder 3"/>
          <p:cNvSpPr>
            <a:spLocks noGrp="1"/>
          </p:cNvSpPr>
          <p:nvPr>
            <p:ph type="sldNum" sz="quarter" idx="5"/>
          </p:nvPr>
        </p:nvSpPr>
        <p:spPr/>
        <p:txBody>
          <a:bodyPr/>
          <a:lstStyle/>
          <a:p>
            <a:fld id="{2E1A78C9-2961-504E-A990-63CAF2785ACB}" type="slidenum">
              <a:rPr lang="en-US" smtClean="0"/>
              <a:t>16</a:t>
            </a:fld>
            <a:endParaRPr lang="en-US"/>
          </a:p>
        </p:txBody>
      </p:sp>
    </p:spTree>
    <p:extLst>
      <p:ext uri="{BB962C8B-B14F-4D97-AF65-F5344CB8AC3E}">
        <p14:creationId xmlns:p14="http://schemas.microsoft.com/office/powerpoint/2010/main" val="159569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same rules apply to motion graphics and images. Something we’ve come up against a few of times is when someone has commissioned motion graphics or animations from an external supplier for a previous project and then wanted to use them in a MOOC, only to find they don’t have permission to use those assets for any other projects, let alone release them under a Creative Commons license. This isn’t uncommon when getting graphics, photographs or videos produced by commercial companies. Their standard terms will normally only allow use for a specific project and you would need to be clear from the outset that you wish to release under creative commons or you’re likely to run into problems later.</a:t>
            </a:r>
          </a:p>
        </p:txBody>
      </p:sp>
      <p:sp>
        <p:nvSpPr>
          <p:cNvPr id="4" name="Slide Number Placeholder 3"/>
          <p:cNvSpPr>
            <a:spLocks noGrp="1"/>
          </p:cNvSpPr>
          <p:nvPr>
            <p:ph type="sldNum" sz="quarter" idx="5"/>
          </p:nvPr>
        </p:nvSpPr>
        <p:spPr/>
        <p:txBody>
          <a:bodyPr/>
          <a:lstStyle/>
          <a:p>
            <a:fld id="{2E1A78C9-2961-504E-A990-63CAF2785ACB}" type="slidenum">
              <a:rPr lang="en-US" smtClean="0"/>
              <a:t>17</a:t>
            </a:fld>
            <a:endParaRPr lang="en-US"/>
          </a:p>
        </p:txBody>
      </p:sp>
    </p:spTree>
    <p:extLst>
      <p:ext uri="{BB962C8B-B14F-4D97-AF65-F5344CB8AC3E}">
        <p14:creationId xmlns:p14="http://schemas.microsoft.com/office/powerpoint/2010/main" val="3988822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We’re often asked to incorporate slides from teaching presentations into videos, and while there are often more creative ways of illustrating a point which we would prefer anyway, the most common issue is that a graph, chart or image has been used that wasn’t created by the academic. This is generally ok for teaching materials in a classroom and would be refenced appropriately, but it can’t be used in video that will be publicly available and released under an open license. So an alternative solution has to be found and that will be different in every situation.</a:t>
            </a:r>
          </a:p>
        </p:txBody>
      </p:sp>
      <p:sp>
        <p:nvSpPr>
          <p:cNvPr id="4" name="Slide Number Placeholder 3"/>
          <p:cNvSpPr>
            <a:spLocks noGrp="1"/>
          </p:cNvSpPr>
          <p:nvPr>
            <p:ph type="sldNum" sz="quarter" idx="5"/>
          </p:nvPr>
        </p:nvSpPr>
        <p:spPr/>
        <p:txBody>
          <a:bodyPr/>
          <a:lstStyle/>
          <a:p>
            <a:fld id="{2E1A78C9-2961-504E-A990-63CAF2785ACB}" type="slidenum">
              <a:rPr lang="en-US" smtClean="0"/>
              <a:t>18</a:t>
            </a:fld>
            <a:endParaRPr lang="en-US"/>
          </a:p>
        </p:txBody>
      </p:sp>
    </p:spTree>
    <p:extLst>
      <p:ext uri="{BB962C8B-B14F-4D97-AF65-F5344CB8AC3E}">
        <p14:creationId xmlns:p14="http://schemas.microsoft.com/office/powerpoint/2010/main" val="233676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once we’ve created our media that we can release under Creative Commons, as well as being published in the course it was made for, it’s added to the Open Media Bank channel on Media Hopper. Here you can find over 1200 videos, organized into course playlists, from Breeding </a:t>
            </a:r>
            <a:r>
              <a:rPr lang="en-US" err="1"/>
              <a:t>programme</a:t>
            </a:r>
            <a:r>
              <a:rPr lang="en-US"/>
              <a:t> modeling with Alpha </a:t>
            </a:r>
            <a:r>
              <a:rPr lang="en-US" err="1"/>
              <a:t>simR</a:t>
            </a:r>
            <a:r>
              <a:rPr lang="en-US"/>
              <a:t> to Philosophy to chicken behavior and welfare. These can be shared, downloaded and used in course materials, incorporated into new videos or just watched to learn something new.</a:t>
            </a:r>
          </a:p>
        </p:txBody>
      </p:sp>
      <p:sp>
        <p:nvSpPr>
          <p:cNvPr id="4" name="Slide Number Placeholder 3"/>
          <p:cNvSpPr>
            <a:spLocks noGrp="1"/>
          </p:cNvSpPr>
          <p:nvPr>
            <p:ph type="sldNum" sz="quarter" idx="5"/>
          </p:nvPr>
        </p:nvSpPr>
        <p:spPr/>
        <p:txBody>
          <a:bodyPr/>
          <a:lstStyle/>
          <a:p>
            <a:fld id="{2E1A78C9-2961-504E-A990-63CAF2785ACB}" type="slidenum">
              <a:rPr lang="en-US" smtClean="0"/>
              <a:t>19</a:t>
            </a:fld>
            <a:endParaRPr lang="en-US"/>
          </a:p>
        </p:txBody>
      </p:sp>
    </p:spTree>
    <p:extLst>
      <p:ext uri="{BB962C8B-B14F-4D97-AF65-F5344CB8AC3E}">
        <p14:creationId xmlns:p14="http://schemas.microsoft.com/office/powerpoint/2010/main" val="4043954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Open</a:t>
            </a:r>
            <a:r>
              <a:rPr lang="en-US" baseline="0"/>
              <a:t> education can encompass many different things. These are just some of the aspects of open education </a:t>
            </a:r>
            <a:endParaRPr lang="en-US"/>
          </a:p>
        </p:txBody>
      </p:sp>
      <p:sp>
        <p:nvSpPr>
          <p:cNvPr id="4" name="Slide Number Placeholder 3"/>
          <p:cNvSpPr>
            <a:spLocks noGrp="1"/>
          </p:cNvSpPr>
          <p:nvPr>
            <p:ph type="sldNum" sz="quarter" idx="10"/>
          </p:nvPr>
        </p:nvSpPr>
        <p:spPr/>
        <p:txBody>
          <a:bodyPr/>
          <a:lstStyle/>
          <a:p>
            <a:fld id="{B088F6AC-B2F3-D14D-87FD-3FA9436698DA}" type="slidenum">
              <a:rPr lang="en-US" smtClean="0"/>
              <a:t>21</a:t>
            </a:fld>
            <a:endParaRPr lang="en-US"/>
          </a:p>
        </p:txBody>
      </p:sp>
    </p:spTree>
    <p:extLst>
      <p:ext uri="{BB962C8B-B14F-4D97-AF65-F5344CB8AC3E}">
        <p14:creationId xmlns:p14="http://schemas.microsoft.com/office/powerpoint/2010/main" val="181507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Open</a:t>
            </a:r>
            <a:r>
              <a:rPr lang="en-US" baseline="0"/>
              <a:t> education can encompass many different things. These are just some of the aspects of open education </a:t>
            </a:r>
            <a:endParaRPr lang="en-US"/>
          </a:p>
        </p:txBody>
      </p:sp>
      <p:sp>
        <p:nvSpPr>
          <p:cNvPr id="4" name="Slide Number Placeholder 3"/>
          <p:cNvSpPr>
            <a:spLocks noGrp="1"/>
          </p:cNvSpPr>
          <p:nvPr>
            <p:ph type="sldNum" sz="quarter" idx="10"/>
          </p:nvPr>
        </p:nvSpPr>
        <p:spPr/>
        <p:txBody>
          <a:bodyPr/>
          <a:lstStyle/>
          <a:p>
            <a:fld id="{B088F6AC-B2F3-D14D-87FD-3FA9436698DA}" type="slidenum">
              <a:rPr lang="en-US" smtClean="0"/>
              <a:t>23</a:t>
            </a:fld>
            <a:endParaRPr lang="en-US"/>
          </a:p>
        </p:txBody>
      </p:sp>
    </p:spTree>
    <p:extLst>
      <p:ext uri="{BB962C8B-B14F-4D97-AF65-F5344CB8AC3E}">
        <p14:creationId xmlns:p14="http://schemas.microsoft.com/office/powerpoint/2010/main" val="1803810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Open</a:t>
            </a:r>
            <a:r>
              <a:rPr lang="en-US" baseline="0"/>
              <a:t> education can encompass many different things. These are just some of the aspects of open education </a:t>
            </a:r>
            <a:endParaRPr lang="en-US"/>
          </a:p>
        </p:txBody>
      </p:sp>
      <p:sp>
        <p:nvSpPr>
          <p:cNvPr id="4" name="Slide Number Placeholder 3"/>
          <p:cNvSpPr>
            <a:spLocks noGrp="1"/>
          </p:cNvSpPr>
          <p:nvPr>
            <p:ph type="sldNum" sz="quarter" idx="10"/>
          </p:nvPr>
        </p:nvSpPr>
        <p:spPr/>
        <p:txBody>
          <a:bodyPr/>
          <a:lstStyle/>
          <a:p>
            <a:fld id="{B088F6AC-B2F3-D14D-87FD-3FA9436698DA}" type="slidenum">
              <a:rPr lang="en-US" smtClean="0"/>
              <a:t>24</a:t>
            </a:fld>
            <a:endParaRPr lang="en-US"/>
          </a:p>
        </p:txBody>
      </p:sp>
    </p:spTree>
    <p:extLst>
      <p:ext uri="{BB962C8B-B14F-4D97-AF65-F5344CB8AC3E}">
        <p14:creationId xmlns:p14="http://schemas.microsoft.com/office/powerpoint/2010/main" val="864851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It has taken a lot of trial and error and adaption to workflows to get us where we are now. Our earliest MOOCS were heavily based around video content for example courses such as X? </a:t>
            </a:r>
          </a:p>
          <a:p>
            <a:r>
              <a:rPr lang="en-US">
                <a:cs typeface="Calibri"/>
              </a:rPr>
              <a:t>In the beginning attempts were made to host video content on YouTube, however this did not work as planned...</a:t>
            </a:r>
          </a:p>
        </p:txBody>
      </p:sp>
      <p:sp>
        <p:nvSpPr>
          <p:cNvPr id="4" name="Slide Number Placeholder 3"/>
          <p:cNvSpPr>
            <a:spLocks noGrp="1"/>
          </p:cNvSpPr>
          <p:nvPr>
            <p:ph type="sldNum" sz="quarter" idx="5"/>
          </p:nvPr>
        </p:nvSpPr>
        <p:spPr/>
        <p:txBody>
          <a:bodyPr/>
          <a:lstStyle/>
          <a:p>
            <a:fld id="{5AD73574-56A3-44F7-9C8C-B818FCA3F5D4}" type="slidenum">
              <a:rPr lang="en-US"/>
              <a:t>5</a:t>
            </a:fld>
            <a:endParaRPr lang="en-US"/>
          </a:p>
        </p:txBody>
      </p:sp>
    </p:spTree>
    <p:extLst>
      <p:ext uri="{BB962C8B-B14F-4D97-AF65-F5344CB8AC3E}">
        <p14:creationId xmlns:p14="http://schemas.microsoft.com/office/powerpoint/2010/main" val="1930811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Open</a:t>
            </a:r>
            <a:r>
              <a:rPr lang="en-US" baseline="0"/>
              <a:t> education can encompass many different things. These are just some of the aspects of open education </a:t>
            </a:r>
            <a:endParaRPr lang="en-US"/>
          </a:p>
        </p:txBody>
      </p:sp>
      <p:sp>
        <p:nvSpPr>
          <p:cNvPr id="4" name="Slide Number Placeholder 3"/>
          <p:cNvSpPr>
            <a:spLocks noGrp="1"/>
          </p:cNvSpPr>
          <p:nvPr>
            <p:ph type="sldNum" sz="quarter" idx="10"/>
          </p:nvPr>
        </p:nvSpPr>
        <p:spPr/>
        <p:txBody>
          <a:bodyPr/>
          <a:lstStyle/>
          <a:p>
            <a:fld id="{B088F6AC-B2F3-D14D-87FD-3FA9436698DA}" type="slidenum">
              <a:rPr lang="en-US" smtClean="0"/>
              <a:t>25</a:t>
            </a:fld>
            <a:endParaRPr lang="en-US"/>
          </a:p>
        </p:txBody>
      </p:sp>
    </p:spTree>
    <p:extLst>
      <p:ext uri="{BB962C8B-B14F-4D97-AF65-F5344CB8AC3E}">
        <p14:creationId xmlns:p14="http://schemas.microsoft.com/office/powerpoint/2010/main" val="2377130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Open</a:t>
            </a:r>
            <a:r>
              <a:rPr lang="en-US" baseline="0"/>
              <a:t> education can encompass many different things. These are just some of the aspects of open education </a:t>
            </a:r>
            <a:endParaRPr lang="en-US"/>
          </a:p>
        </p:txBody>
      </p:sp>
      <p:sp>
        <p:nvSpPr>
          <p:cNvPr id="4" name="Slide Number Placeholder 3"/>
          <p:cNvSpPr>
            <a:spLocks noGrp="1"/>
          </p:cNvSpPr>
          <p:nvPr>
            <p:ph type="sldNum" sz="quarter" idx="10"/>
          </p:nvPr>
        </p:nvSpPr>
        <p:spPr/>
        <p:txBody>
          <a:bodyPr/>
          <a:lstStyle/>
          <a:p>
            <a:fld id="{B088F6AC-B2F3-D14D-87FD-3FA9436698DA}" type="slidenum">
              <a:rPr lang="en-US" smtClean="0"/>
              <a:t>26</a:t>
            </a:fld>
            <a:endParaRPr lang="en-US"/>
          </a:p>
        </p:txBody>
      </p:sp>
    </p:spTree>
    <p:extLst>
      <p:ext uri="{BB962C8B-B14F-4D97-AF65-F5344CB8AC3E}">
        <p14:creationId xmlns:p14="http://schemas.microsoft.com/office/powerpoint/2010/main" val="2016148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Open</a:t>
            </a:r>
            <a:r>
              <a:rPr lang="en-US" baseline="0"/>
              <a:t> education can encompass many different things. These are just some of the aspects of open education </a:t>
            </a:r>
            <a:endParaRPr lang="en-US"/>
          </a:p>
        </p:txBody>
      </p:sp>
      <p:sp>
        <p:nvSpPr>
          <p:cNvPr id="4" name="Slide Number Placeholder 3"/>
          <p:cNvSpPr>
            <a:spLocks noGrp="1"/>
          </p:cNvSpPr>
          <p:nvPr>
            <p:ph type="sldNum" sz="quarter" idx="10"/>
          </p:nvPr>
        </p:nvSpPr>
        <p:spPr/>
        <p:txBody>
          <a:bodyPr/>
          <a:lstStyle/>
          <a:p>
            <a:fld id="{B088F6AC-B2F3-D14D-87FD-3FA9436698DA}" type="slidenum">
              <a:rPr lang="en-US" smtClean="0"/>
              <a:t>30</a:t>
            </a:fld>
            <a:endParaRPr lang="en-US"/>
          </a:p>
        </p:txBody>
      </p:sp>
    </p:spTree>
    <p:extLst>
      <p:ext uri="{BB962C8B-B14F-4D97-AF65-F5344CB8AC3E}">
        <p14:creationId xmlns:p14="http://schemas.microsoft.com/office/powerpoint/2010/main" val="3373838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Open</a:t>
            </a:r>
            <a:r>
              <a:rPr lang="en-US" baseline="0"/>
              <a:t> education can encompass many different things. These are just some of the aspects of open education </a:t>
            </a:r>
            <a:endParaRPr lang="en-US"/>
          </a:p>
        </p:txBody>
      </p:sp>
      <p:sp>
        <p:nvSpPr>
          <p:cNvPr id="4" name="Slide Number Placeholder 3"/>
          <p:cNvSpPr>
            <a:spLocks noGrp="1"/>
          </p:cNvSpPr>
          <p:nvPr>
            <p:ph type="sldNum" sz="quarter" idx="10"/>
          </p:nvPr>
        </p:nvSpPr>
        <p:spPr/>
        <p:txBody>
          <a:bodyPr/>
          <a:lstStyle/>
          <a:p>
            <a:fld id="{B088F6AC-B2F3-D14D-87FD-3FA9436698DA}" type="slidenum">
              <a:rPr lang="en-US" smtClean="0"/>
              <a:t>31</a:t>
            </a:fld>
            <a:endParaRPr lang="en-US"/>
          </a:p>
        </p:txBody>
      </p:sp>
    </p:spTree>
    <p:extLst>
      <p:ext uri="{BB962C8B-B14F-4D97-AF65-F5344CB8AC3E}">
        <p14:creationId xmlns:p14="http://schemas.microsoft.com/office/powerpoint/2010/main" val="2017105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 going to talk briefly about how we promote our open educational resources and also how openness is embedded in our image choices too when it comes to marketing our courses. </a:t>
            </a:r>
          </a:p>
          <a:p>
            <a:endParaRPr lang="en-US">
              <a:cs typeface="Calibri"/>
            </a:endParaRPr>
          </a:p>
          <a:p>
            <a:r>
              <a:rPr lang="en-US">
                <a:cs typeface="Calibri"/>
              </a:rPr>
              <a:t>Open educational resources are treated equally to our courses. We have a filter on our website so that visitors can filter just to OERs if they wish.  On this screenshot you can see some of the OERs we have on offer. Some were made from scratch for that purpose e.g. AI in society but most are courses that have been archived but the resources are still openly available for learners to access. </a:t>
            </a:r>
          </a:p>
        </p:txBody>
      </p:sp>
      <p:sp>
        <p:nvSpPr>
          <p:cNvPr id="4" name="Slide Number Placeholder 3"/>
          <p:cNvSpPr>
            <a:spLocks noGrp="1"/>
          </p:cNvSpPr>
          <p:nvPr>
            <p:ph type="sldNum" sz="quarter" idx="5"/>
          </p:nvPr>
        </p:nvSpPr>
        <p:spPr/>
        <p:txBody>
          <a:bodyPr/>
          <a:lstStyle/>
          <a:p>
            <a:fld id="{2E1A78C9-2961-504E-A990-63CAF2785ACB}" type="slidenum">
              <a:rPr lang="en-US" smtClean="0"/>
              <a:t>32</a:t>
            </a:fld>
            <a:endParaRPr lang="en-US"/>
          </a:p>
        </p:txBody>
      </p:sp>
    </p:spTree>
    <p:extLst>
      <p:ext uri="{BB962C8B-B14F-4D97-AF65-F5344CB8AC3E}">
        <p14:creationId xmlns:p14="http://schemas.microsoft.com/office/powerpoint/2010/main" val="2409536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an example listing from our website for an OER – follows same layout as a “course” – brief summary etc. For courses we use the platform logo to indicate the learning platform e.g. edX logo, FL logo on right, but for OERs we have chosen to use this logo to help visually indicate that it’s an OER – we think this also helps give the OERs a little more credibility as a learning material by treating them almost as a brand in their own right, like the global learning platforms. </a:t>
            </a:r>
          </a:p>
          <a:p>
            <a:endParaRPr lang="en-GB"/>
          </a:p>
          <a:p>
            <a:r>
              <a:rPr lang="en-GB"/>
              <a:t>We currently don’t have image attributions on our website as almost all images we use don’t require attribution because they are free to use or public domain images - but as you can see for this particular Bonnie Prince Charlie image it’s CC by NC and it has some attribution terms we have to meet.  </a:t>
            </a:r>
          </a:p>
        </p:txBody>
      </p:sp>
      <p:sp>
        <p:nvSpPr>
          <p:cNvPr id="4" name="Slide Number Placeholder 3"/>
          <p:cNvSpPr>
            <a:spLocks noGrp="1"/>
          </p:cNvSpPr>
          <p:nvPr>
            <p:ph type="sldNum" sz="quarter" idx="5"/>
          </p:nvPr>
        </p:nvSpPr>
        <p:spPr/>
        <p:txBody>
          <a:bodyPr/>
          <a:lstStyle/>
          <a:p>
            <a:fld id="{5AD73574-56A3-44F7-9C8C-B818FCA3F5D4}" type="slidenum">
              <a:rPr lang="en-GB" smtClean="0"/>
              <a:t>33</a:t>
            </a:fld>
            <a:endParaRPr lang="en-GB"/>
          </a:p>
        </p:txBody>
      </p:sp>
    </p:spTree>
    <p:extLst>
      <p:ext uri="{BB962C8B-B14F-4D97-AF65-F5344CB8AC3E}">
        <p14:creationId xmlns:p14="http://schemas.microsoft.com/office/powerpoint/2010/main" val="2706133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also give credit to the OER logo designer and a link on our “about us” page. </a:t>
            </a:r>
          </a:p>
        </p:txBody>
      </p:sp>
      <p:sp>
        <p:nvSpPr>
          <p:cNvPr id="4" name="Slide Number Placeholder 3"/>
          <p:cNvSpPr>
            <a:spLocks noGrp="1"/>
          </p:cNvSpPr>
          <p:nvPr>
            <p:ph type="sldNum" sz="quarter" idx="5"/>
          </p:nvPr>
        </p:nvSpPr>
        <p:spPr/>
        <p:txBody>
          <a:bodyPr/>
          <a:lstStyle/>
          <a:p>
            <a:fld id="{5AD73574-56A3-44F7-9C8C-B818FCA3F5D4}" type="slidenum">
              <a:rPr lang="en-GB" smtClean="0"/>
              <a:t>34</a:t>
            </a:fld>
            <a:endParaRPr lang="en-GB"/>
          </a:p>
        </p:txBody>
      </p:sp>
    </p:spTree>
    <p:extLst>
      <p:ext uri="{BB962C8B-B14F-4D97-AF65-F5344CB8AC3E}">
        <p14:creationId xmlns:p14="http://schemas.microsoft.com/office/powerpoint/2010/main" val="3247678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actively promote our OERs on social media, as we do with courses. We jump on hooks like international day of X or as you can see here we celebrated 20 years of Creative Commons.</a:t>
            </a:r>
          </a:p>
        </p:txBody>
      </p:sp>
      <p:sp>
        <p:nvSpPr>
          <p:cNvPr id="4" name="Slide Number Placeholder 3"/>
          <p:cNvSpPr>
            <a:spLocks noGrp="1"/>
          </p:cNvSpPr>
          <p:nvPr>
            <p:ph type="sldNum" sz="quarter" idx="5"/>
          </p:nvPr>
        </p:nvSpPr>
        <p:spPr/>
        <p:txBody>
          <a:bodyPr/>
          <a:lstStyle/>
          <a:p>
            <a:fld id="{5AD73574-56A3-44F7-9C8C-B818FCA3F5D4}" type="slidenum">
              <a:rPr lang="en-GB" smtClean="0"/>
              <a:t>35</a:t>
            </a:fld>
            <a:endParaRPr lang="en-GB"/>
          </a:p>
        </p:txBody>
      </p:sp>
    </p:spTree>
    <p:extLst>
      <p:ext uri="{BB962C8B-B14F-4D97-AF65-F5344CB8AC3E}">
        <p14:creationId xmlns:p14="http://schemas.microsoft.com/office/powerpoint/2010/main" val="3267923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 spirit of ‘open’ is applied also to marketing assets; we use openly licensed imagery and video footage for course landing pages, marketing graphics, and course trailers.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This does mean we have to be careful in our choice of imagery - so we work closely with the academic team to make sure the image safely reflects the course or resource. Does it say the right thing about the course, does it represent it correctly? When choosing the bookshop image for example we had shortlisted one which was of a famous New York bookshop – while not a problem per se, it was better once the academic flagged this and we were able to find this photo of a bookshop in Edinburgh – much more fitting for a course that is conducted in partnership with the Edinburgh International Book festival! </a:t>
            </a:r>
            <a:br>
              <a:rPr lang="en-GB"/>
            </a:br>
            <a:br>
              <a:rPr lang="en-GB"/>
            </a:br>
            <a:r>
              <a:rPr lang="en-GB"/>
              <a:t>There’s always the risk with open images that another course uses same image but learning platforms help check that for us.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a:t>This approach of using openly license images is unique to marketing our </a:t>
            </a:r>
            <a:r>
              <a:rPr lang="en-GB" err="1"/>
              <a:t>moocs</a:t>
            </a:r>
            <a:r>
              <a:rPr lang="en-GB"/>
              <a:t> and </a:t>
            </a:r>
            <a:r>
              <a:rPr lang="en-GB" err="1"/>
              <a:t>oers</a:t>
            </a:r>
            <a:r>
              <a:rPr lang="en-GB"/>
              <a:t> – for degree programme marketing we actually tend to commission our own photography so that they are unique to the University and to avoid risk of also being used by other unis. We did have one instance where an open image we’d used on our online masters degrees website was also spotted on Tesco’s website but haven’t spotted any since then! There are a lot of open images out there though thankfully!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5AD73574-56A3-44F7-9C8C-B818FCA3F5D4}" type="slidenum">
              <a:rPr lang="en-GB" smtClean="0"/>
              <a:t>36</a:t>
            </a:fld>
            <a:endParaRPr lang="en-GB"/>
          </a:p>
        </p:txBody>
      </p:sp>
    </p:spTree>
    <p:extLst>
      <p:ext uri="{BB962C8B-B14F-4D97-AF65-F5344CB8AC3E}">
        <p14:creationId xmlns:p14="http://schemas.microsoft.com/office/powerpoint/2010/main" val="33314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It has taken a lot of trial and error and adaption to workflows to get us where we are now. Our earliest MOOCS were heavily based around video content for example courses such as X? </a:t>
            </a:r>
          </a:p>
          <a:p>
            <a:r>
              <a:rPr lang="en-US">
                <a:cs typeface="Calibri"/>
              </a:rPr>
              <a:t>In the beginning attempts were made to host video content on YouTube, however this did not work as planned...</a:t>
            </a:r>
          </a:p>
        </p:txBody>
      </p:sp>
      <p:sp>
        <p:nvSpPr>
          <p:cNvPr id="4" name="Slide Number Placeholder 3"/>
          <p:cNvSpPr>
            <a:spLocks noGrp="1"/>
          </p:cNvSpPr>
          <p:nvPr>
            <p:ph type="sldNum" sz="quarter" idx="5"/>
          </p:nvPr>
        </p:nvSpPr>
        <p:spPr/>
        <p:txBody>
          <a:bodyPr/>
          <a:lstStyle/>
          <a:p>
            <a:fld id="{5AD73574-56A3-44F7-9C8C-B818FCA3F5D4}" type="slidenum">
              <a:rPr lang="en-US"/>
              <a:t>6</a:t>
            </a:fld>
            <a:endParaRPr lang="en-US"/>
          </a:p>
        </p:txBody>
      </p:sp>
    </p:spTree>
    <p:extLst>
      <p:ext uri="{BB962C8B-B14F-4D97-AF65-F5344CB8AC3E}">
        <p14:creationId xmlns:p14="http://schemas.microsoft.com/office/powerpoint/2010/main" val="4054776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ea typeface="Calibri"/>
                <a:cs typeface="Calibri"/>
              </a:rPr>
              <a:t>Our Open Educational Resources Policy underpins our approach to online course design and development and this has been finessed over our years of working on massive open online courses. For those not familiar with OERs we can act as an educator for course teams and work with them to understand the benefits of using and creating OERs.</a:t>
            </a:r>
          </a:p>
          <a:p>
            <a:pPr>
              <a:lnSpc>
                <a:spcPct val="90000"/>
              </a:lnSpc>
              <a:spcBef>
                <a:spcPts val="1000"/>
              </a:spcBef>
            </a:pPr>
            <a:endParaRPr lang="en-US">
              <a:ea typeface="Calibri"/>
              <a:cs typeface="Calibri"/>
            </a:endParaRPr>
          </a:p>
          <a:p>
            <a:pPr>
              <a:lnSpc>
                <a:spcPct val="90000"/>
              </a:lnSpc>
              <a:spcBef>
                <a:spcPts val="1000"/>
              </a:spcBef>
            </a:pPr>
            <a:r>
              <a:rPr lang="en-US">
                <a:cs typeface="Calibri"/>
              </a:rPr>
              <a:t>From initial course idea discussions, we advise course teams of the OER policy and our institutional commitment to open education. From there the instructional design team ensure we have a clear course development process in line with ABC learning design methods to incorporate active learning opportunities. By working collaboratively with the course team during the production of a course we can guide and support them to source a variety of open education resources for their course. The aim is to</a:t>
            </a:r>
            <a:r>
              <a:rPr lang="en-US"/>
              <a:t> </a:t>
            </a:r>
            <a:r>
              <a:rPr lang="en-GB"/>
              <a:t>source, create and publish all course materials under open licence. We are fortunate to have the OER service who are on hand to review copyrighted materials and help us find alterative open resources where possible. Later in this presentation you will hear from our Media and marketing teams to show how OERS are woven into our multidisciplinary approach to online course creation. </a:t>
            </a:r>
            <a:br>
              <a:rPr lang="en-GB">
                <a:cs typeface="+mn-lt"/>
              </a:rPr>
            </a:br>
            <a:br>
              <a:rPr lang="en-GB">
                <a:cs typeface="+mn-lt"/>
              </a:rPr>
            </a:br>
            <a:r>
              <a:rPr lang="en-GB">
                <a:cs typeface="Calibri" panose="020F0502020204030204"/>
              </a:rPr>
              <a:t>A commitment to sharing our high quality resources does not end when a course is launched. We have adapted out workflow to ensure that all media created is added to our </a:t>
            </a:r>
            <a:r>
              <a:rPr lang="en-GB">
                <a:ea typeface="Calibri" panose="020F0502020204030204"/>
                <a:cs typeface="Calibri" panose="020F0502020204030204"/>
              </a:rPr>
              <a:t>Open Media Bank once a course launches where we can promote it to encourage the reuse and repurposing of the assets we have created.</a:t>
            </a:r>
          </a:p>
          <a:p>
            <a:pPr>
              <a:lnSpc>
                <a:spcPct val="90000"/>
              </a:lnSpc>
              <a:spcBef>
                <a:spcPts val="1000"/>
              </a:spcBef>
            </a:pPr>
            <a:endParaRPr lang="en-GB">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AD73574-56A3-44F7-9C8C-B818FCA3F5D4}" type="slidenum">
              <a:rPr lang="en-US"/>
              <a:t>7</a:t>
            </a:fld>
            <a:endParaRPr lang="en-US"/>
          </a:p>
        </p:txBody>
      </p:sp>
    </p:spTree>
    <p:extLst>
      <p:ext uri="{BB962C8B-B14F-4D97-AF65-F5344CB8AC3E}">
        <p14:creationId xmlns:p14="http://schemas.microsoft.com/office/powerpoint/2010/main" val="3704521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Along side the open media bank, we have collated several ways of sharing our OERS and are happy to share the resources we have developed and collated over the last 10 years.</a:t>
            </a:r>
          </a:p>
          <a:p>
            <a:endParaRPr lang="en-US">
              <a:cs typeface="+mn-lt"/>
            </a:endParaRPr>
          </a:p>
          <a:p>
            <a:r>
              <a:rPr lang="en-US">
                <a:cs typeface="+mn-lt"/>
              </a:rPr>
              <a:t>We have a substantial list of resources on our website which includes materials such as:</a:t>
            </a:r>
            <a:br>
              <a:rPr lang="en-US">
                <a:cs typeface="+mn-lt"/>
              </a:rPr>
            </a:br>
            <a:r>
              <a:rPr lang="en-US"/>
              <a:t>Student persona examples - A resource for helping to identify a target audience for an online course. </a:t>
            </a:r>
            <a:endParaRPr lang="en-US">
              <a:cs typeface="Calibri"/>
            </a:endParaRPr>
          </a:p>
          <a:p>
            <a:r>
              <a:rPr lang="en-US">
                <a:cs typeface="+mn-lt"/>
              </a:rPr>
              <a:t>Content Writing Template – which is aligned with the ABC Learning Design method.</a:t>
            </a:r>
            <a:br>
              <a:rPr lang="en-US">
                <a:cs typeface="+mn-lt"/>
              </a:rPr>
            </a:br>
            <a:r>
              <a:rPr lang="en-US">
                <a:cs typeface="Calibri"/>
              </a:rPr>
              <a:t>OER Channels - </a:t>
            </a:r>
            <a:r>
              <a:rPr lang="en-US"/>
              <a:t>A guide including links to websites for finding open licensed content so we can guide our teams to find their own OERs.</a:t>
            </a:r>
            <a:endParaRPr lang="en-US">
              <a:cs typeface="Calibri"/>
            </a:endParaRPr>
          </a:p>
          <a:p>
            <a:r>
              <a:rPr lang="en-US"/>
              <a:t>Top 15 Accessibility Tips - quick tips improve the accessibility of your materials.</a:t>
            </a:r>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AD73574-56A3-44F7-9C8C-B818FCA3F5D4}" type="slidenum">
              <a:rPr lang="en-US"/>
              <a:t>8</a:t>
            </a:fld>
            <a:endParaRPr lang="en-US"/>
          </a:p>
        </p:txBody>
      </p:sp>
    </p:spTree>
    <p:extLst>
      <p:ext uri="{BB962C8B-B14F-4D97-AF65-F5344CB8AC3E}">
        <p14:creationId xmlns:p14="http://schemas.microsoft.com/office/powerpoint/2010/main" val="2667680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using the opportunity of an upgrade to our VLE to collate an Image bank for course banners and are providing guidance on how to properly attribute images alongside a collection of openly licensed images. Staff can access the image bank from a </a:t>
            </a:r>
            <a:r>
              <a:rPr lang="en-US" err="1"/>
              <a:t>Sharepoint</a:t>
            </a:r>
            <a:r>
              <a:rPr lang="en-US"/>
              <a:t> site which has correctly sized images, sourced from our own and openly sourced repositories to be included on pages within the VLE. Alongside the images we have the correct attribution to be copied and pasted </a:t>
            </a:r>
            <a:r>
              <a:rPr lang="en-US" err="1"/>
              <a:t>alonside</a:t>
            </a:r>
            <a:r>
              <a:rPr lang="en-US"/>
              <a:t> the image along with guidance on using attributions.</a:t>
            </a:r>
            <a:endParaRPr lang="en-US">
              <a:cs typeface="Calibri"/>
            </a:endParaRPr>
          </a:p>
        </p:txBody>
      </p:sp>
      <p:sp>
        <p:nvSpPr>
          <p:cNvPr id="4" name="Slide Number Placeholder 3"/>
          <p:cNvSpPr>
            <a:spLocks noGrp="1"/>
          </p:cNvSpPr>
          <p:nvPr>
            <p:ph type="sldNum" sz="quarter" idx="5"/>
          </p:nvPr>
        </p:nvSpPr>
        <p:spPr/>
        <p:txBody>
          <a:bodyPr/>
          <a:lstStyle/>
          <a:p>
            <a:fld id="{5AD73574-56A3-44F7-9C8C-B818FCA3F5D4}" type="slidenum">
              <a:rPr lang="en-US"/>
              <a:t>9</a:t>
            </a:fld>
            <a:endParaRPr lang="en-US"/>
          </a:p>
        </p:txBody>
      </p:sp>
    </p:spTree>
    <p:extLst>
      <p:ext uri="{BB962C8B-B14F-4D97-AF65-F5344CB8AC3E}">
        <p14:creationId xmlns:p14="http://schemas.microsoft.com/office/powerpoint/2010/main" val="2051601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addition to the other resources we have openly available, we have created 2 </a:t>
            </a:r>
            <a:r>
              <a:rPr lang="en-US" err="1">
                <a:cs typeface="Calibri"/>
              </a:rPr>
              <a:t>moocs</a:t>
            </a:r>
            <a:r>
              <a:rPr lang="en-US">
                <a:cs typeface="Calibri"/>
              </a:rPr>
              <a:t> on how to create online courses and how to create video for online courses, these are available on Coursera and </a:t>
            </a:r>
            <a:r>
              <a:rPr lang="en-US" err="1">
                <a:cs typeface="Calibri"/>
              </a:rPr>
              <a:t>Futurelearn</a:t>
            </a:r>
            <a:r>
              <a:rPr lang="en-US">
                <a:cs typeface="Calibri"/>
              </a:rPr>
              <a:t> and share our knowledge and experience of creating online courses and making the most of the resources you have.</a:t>
            </a:r>
          </a:p>
        </p:txBody>
      </p:sp>
      <p:sp>
        <p:nvSpPr>
          <p:cNvPr id="4" name="Slide Number Placeholder 3"/>
          <p:cNvSpPr>
            <a:spLocks noGrp="1"/>
          </p:cNvSpPr>
          <p:nvPr>
            <p:ph type="sldNum" sz="quarter" idx="5"/>
          </p:nvPr>
        </p:nvSpPr>
        <p:spPr/>
        <p:txBody>
          <a:bodyPr/>
          <a:lstStyle/>
          <a:p>
            <a:fld id="{5AD73574-56A3-44F7-9C8C-B818FCA3F5D4}" type="slidenum">
              <a:rPr lang="en-US"/>
              <a:t>10</a:t>
            </a:fld>
            <a:endParaRPr lang="en-US"/>
          </a:p>
        </p:txBody>
      </p:sp>
    </p:spTree>
    <p:extLst>
      <p:ext uri="{BB962C8B-B14F-4D97-AF65-F5344CB8AC3E}">
        <p14:creationId xmlns:p14="http://schemas.microsoft.com/office/powerpoint/2010/main" val="3042660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400"/>
              <a:t>Creating Open media has it’s challenges, but it isn’t as difficult as you might think.</a:t>
            </a:r>
          </a:p>
          <a:p>
            <a:r>
              <a:rPr lang="en-US" sz="4400"/>
              <a:t>Sometimes people can be skeptical about releasing their videos under a Creative Commons license. </a:t>
            </a:r>
            <a:endParaRPr lang="en-US" sz="3600"/>
          </a:p>
        </p:txBody>
      </p:sp>
      <p:sp>
        <p:nvSpPr>
          <p:cNvPr id="4" name="Slide Number Placeholder 3"/>
          <p:cNvSpPr>
            <a:spLocks noGrp="1"/>
          </p:cNvSpPr>
          <p:nvPr>
            <p:ph type="sldNum" sz="quarter" idx="5"/>
          </p:nvPr>
        </p:nvSpPr>
        <p:spPr/>
        <p:txBody>
          <a:bodyPr/>
          <a:lstStyle/>
          <a:p>
            <a:fld id="{2E1A78C9-2961-504E-A990-63CAF2785ACB}" type="slidenum">
              <a:rPr lang="en-US" smtClean="0"/>
              <a:t>11</a:t>
            </a:fld>
            <a:endParaRPr lang="en-US"/>
          </a:p>
        </p:txBody>
      </p:sp>
    </p:spTree>
    <p:extLst>
      <p:ext uri="{BB962C8B-B14F-4D97-AF65-F5344CB8AC3E}">
        <p14:creationId xmlns:p14="http://schemas.microsoft.com/office/powerpoint/2010/main" val="1345798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everyone we’ve worked with has got on board, once we’ve explained the benefits of being able to re-use the media in any of their teaching, and that it’s not giving away copyright, but enabling others to use the resource (or elements of it) in their own teaching. And also that anyone reusing it has to attribute the work and share it under the same Creative Commons license.</a:t>
            </a:r>
          </a:p>
          <a:p>
            <a:endParaRPr lang="en-US"/>
          </a:p>
        </p:txBody>
      </p:sp>
      <p:sp>
        <p:nvSpPr>
          <p:cNvPr id="4" name="Slide Number Placeholder 3"/>
          <p:cNvSpPr>
            <a:spLocks noGrp="1"/>
          </p:cNvSpPr>
          <p:nvPr>
            <p:ph type="sldNum" sz="quarter" idx="5"/>
          </p:nvPr>
        </p:nvSpPr>
        <p:spPr/>
        <p:txBody>
          <a:bodyPr/>
          <a:lstStyle/>
          <a:p>
            <a:fld id="{2E1A78C9-2961-504E-A990-63CAF2785ACB}" type="slidenum">
              <a:rPr lang="en-US" smtClean="0"/>
              <a:t>12</a:t>
            </a:fld>
            <a:endParaRPr lang="en-US"/>
          </a:p>
        </p:txBody>
      </p:sp>
    </p:spTree>
    <p:extLst>
      <p:ext uri="{BB962C8B-B14F-4D97-AF65-F5344CB8AC3E}">
        <p14:creationId xmlns:p14="http://schemas.microsoft.com/office/powerpoint/2010/main" val="3831296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corporate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9D5666F-78C4-C248-B33B-502B434B3BE3}"/>
              </a:ext>
            </a:extLst>
          </p:cNvPr>
          <p:cNvSpPr>
            <a:spLocks noGrp="1"/>
          </p:cNvSpPr>
          <p:nvPr>
            <p:ph type="ctrTitle" hasCustomPrompt="1"/>
          </p:nvPr>
        </p:nvSpPr>
        <p:spPr>
          <a:xfrm>
            <a:off x="1524000" y="1799786"/>
            <a:ext cx="9144000" cy="1339786"/>
          </a:xfrm>
        </p:spPr>
        <p:txBody>
          <a:bodyPr anchor="b">
            <a:noAutofit/>
          </a:bodyPr>
          <a:lstStyle>
            <a:lvl1pPr algn="l">
              <a:defRPr sz="7200" b="1" i="0">
                <a:solidFill>
                  <a:schemeClr val="bg1"/>
                </a:solidFill>
                <a:latin typeface="Source Sans Pro Semibold" panose="020B0503030403020204" pitchFamily="34" charset="77"/>
                <a:cs typeface="Arial" panose="020B0604020202020204" pitchFamily="34" charset="0"/>
              </a:defRPr>
            </a:lvl1pPr>
          </a:lstStyle>
          <a:p>
            <a:r>
              <a:rPr lang="en-GB"/>
              <a:t>Edit master title</a:t>
            </a:r>
          </a:p>
        </p:txBody>
      </p:sp>
      <p:sp>
        <p:nvSpPr>
          <p:cNvPr id="8" name="Subtitle 2">
            <a:extLst>
              <a:ext uri="{FF2B5EF4-FFF2-40B4-BE49-F238E27FC236}">
                <a16:creationId xmlns:a16="http://schemas.microsoft.com/office/drawing/2014/main" id="{191C4374-9396-9044-905B-2742A35CB0B5}"/>
              </a:ext>
            </a:extLst>
          </p:cNvPr>
          <p:cNvSpPr>
            <a:spLocks noGrp="1"/>
          </p:cNvSpPr>
          <p:nvPr>
            <p:ph type="subTitle" idx="1"/>
          </p:nvPr>
        </p:nvSpPr>
        <p:spPr>
          <a:xfrm>
            <a:off x="1524000" y="3266371"/>
            <a:ext cx="9144000" cy="1965385"/>
          </a:xfrm>
        </p:spPr>
        <p:txBody>
          <a:bodyPr>
            <a:normAutofit/>
          </a:bodyPr>
          <a:lstStyle>
            <a:lvl1pPr marL="0" indent="0" algn="l">
              <a:buNone/>
              <a:defRPr sz="4000">
                <a:solidFill>
                  <a:schemeClr val="bg1"/>
                </a:solidFill>
                <a:latin typeface="Source Sans Pro" panose="020B0503030403020204" pitchFamily="34"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925212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1_Mixed content - corporate simp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Source Sans Pro Semibold" panose="020B0503030403020204" pitchFamily="34" charset="77"/>
              </a:defRPr>
            </a:lvl1p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016375"/>
          </a:xfrm>
        </p:spPr>
        <p:txBody>
          <a:bodyPr/>
          <a:lstStyle>
            <a:lvl1pPr>
              <a:defRPr>
                <a:latin typeface="Source Sans Pro" panose="020B0503030403020204" pitchFamily="34" charset="77"/>
              </a:defRPr>
            </a:lvl1pPr>
            <a:lvl2pPr>
              <a:defRPr>
                <a:latin typeface="Source Sans Pro" panose="020B0503030403020204" pitchFamily="34" charset="77"/>
              </a:defRPr>
            </a:lvl2pPr>
            <a:lvl3pPr>
              <a:defRPr>
                <a:latin typeface="Source Sans Pro" panose="020B0503030403020204" pitchFamily="34" charset="77"/>
              </a:defRPr>
            </a:lvl3pPr>
            <a:lvl4pPr>
              <a:defRPr>
                <a:latin typeface="Source Sans Pro" panose="020B0503030403020204" pitchFamily="34" charset="77"/>
              </a:defRPr>
            </a:lvl4pPr>
            <a:lvl5pPr>
              <a:defRPr>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016375"/>
          </a:xfrm>
        </p:spPr>
        <p:txBody>
          <a:bodyPr/>
          <a:lstStyle>
            <a:lvl1pPr>
              <a:defRPr>
                <a:latin typeface="Source Sans Pro" panose="020B0503030403020204" pitchFamily="34" charset="77"/>
              </a:defRPr>
            </a:lvl1pPr>
            <a:lvl2pPr>
              <a:defRPr>
                <a:latin typeface="Source Sans Pro" panose="020B0503030403020204" pitchFamily="34" charset="77"/>
              </a:defRPr>
            </a:lvl2pPr>
            <a:lvl3pPr>
              <a:defRPr>
                <a:latin typeface="Source Sans Pro" panose="020B0503030403020204" pitchFamily="34" charset="77"/>
              </a:defRPr>
            </a:lvl3pPr>
            <a:lvl4pPr>
              <a:defRPr>
                <a:latin typeface="Source Sans Pro" panose="020B0503030403020204" pitchFamily="34" charset="77"/>
              </a:defRPr>
            </a:lvl4pPr>
            <a:lvl5pPr>
              <a:defRPr>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44972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1_Mixed content - corporate simp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059084"/>
          </a:xfrm>
        </p:spPr>
        <p:txBody>
          <a:bodyPr anchor="b"/>
          <a:lstStyle>
            <a:lvl1pPr>
              <a:defRPr sz="3200" b="1" i="0">
                <a:latin typeface="Source Sans Pro Semibold" panose="020B0503030403020204" pitchFamily="34" charset="77"/>
              </a:defRPr>
            </a:lvl1pPr>
          </a:lstStyle>
          <a:p>
            <a:r>
              <a:rPr lang="en-US"/>
              <a:t>Click to edit Master title style</a:t>
            </a:r>
            <a:endParaRPr lang="en-GB"/>
          </a:p>
        </p:txBody>
      </p:sp>
      <p:sp>
        <p:nvSpPr>
          <p:cNvPr id="3" name="Picture Placeholder 2"/>
          <p:cNvSpPr>
            <a:spLocks noGrp="1"/>
          </p:cNvSpPr>
          <p:nvPr>
            <p:ph type="pic" idx="1"/>
          </p:nvPr>
        </p:nvSpPr>
        <p:spPr>
          <a:xfrm>
            <a:off x="5183188" y="457201"/>
            <a:ext cx="6172200" cy="5403850"/>
          </a:xfrm>
        </p:spPr>
        <p:txBody>
          <a:bodyPr/>
          <a:lstStyle>
            <a:lvl1pPr marL="0" indent="0">
              <a:buNone/>
              <a:defRPr sz="3200">
                <a:latin typeface="Source Sans Pro" panose="020B0503030403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1747777"/>
            <a:ext cx="3932237" cy="4113273"/>
          </a:xfrm>
        </p:spPr>
        <p:txBody>
          <a:bodyPr/>
          <a:lstStyle>
            <a:lvl1pPr marL="0" indent="0">
              <a:buNone/>
              <a:defRPr sz="1600">
                <a:latin typeface="Source Sans Pro" panose="020B0503030403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04440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Mixed content - corporate simp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Source Sans Pro Semibold" panose="020B0503030403020204" pitchFamily="34" charset="77"/>
              </a:defRPr>
            </a:lvl1pPr>
          </a:lstStyle>
          <a:p>
            <a:r>
              <a:rPr lang="en-US"/>
              <a:t>Click to edit Master title style</a:t>
            </a:r>
            <a:endParaRPr lang="en-GB"/>
          </a:p>
        </p:txBody>
      </p:sp>
      <p:sp>
        <p:nvSpPr>
          <p:cNvPr id="3" name="Content Placeholder 2"/>
          <p:cNvSpPr>
            <a:spLocks noGrp="1"/>
          </p:cNvSpPr>
          <p:nvPr>
            <p:ph idx="1"/>
          </p:nvPr>
        </p:nvSpPr>
        <p:spPr>
          <a:xfrm>
            <a:off x="838200" y="1825626"/>
            <a:ext cx="10515600" cy="4054474"/>
          </a:xfrm>
        </p:spPr>
        <p:txBody>
          <a:bodyPr/>
          <a:lstStyle>
            <a:lvl1pPr>
              <a:defRPr>
                <a:latin typeface="Source Sans Pro" panose="020B0503030403020204" pitchFamily="34" charset="77"/>
              </a:defRPr>
            </a:lvl1pPr>
            <a:lvl2pPr>
              <a:defRPr>
                <a:latin typeface="Source Sans Pro" panose="020B0503030403020204" pitchFamily="34" charset="77"/>
              </a:defRPr>
            </a:lvl2pPr>
            <a:lvl3pPr>
              <a:defRPr>
                <a:latin typeface="Source Sans Pro" panose="020B0503030403020204" pitchFamily="34" charset="77"/>
              </a:defRPr>
            </a:lvl3pPr>
            <a:lvl4pPr>
              <a:defRPr>
                <a:latin typeface="Source Sans Pro" panose="020B0503030403020204" pitchFamily="34" charset="77"/>
              </a:defRPr>
            </a:lvl4pPr>
            <a:lvl5pPr>
              <a:defRPr>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89432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ixed content - corporate sid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976360" cy="1325563"/>
          </a:xfrm>
        </p:spPr>
        <p:txBody>
          <a:bodyPr/>
          <a:lstStyle>
            <a:lvl1pPr>
              <a:defRPr b="1" i="0">
                <a:latin typeface="Source Sans Pro Semibold" panose="020B0503030403020204" pitchFamily="34" charset="77"/>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A323DFB8-0127-4643-8216-B6593D74A76C}" type="datetimeFigureOut">
              <a:rPr lang="en-GB" smtClean="0"/>
              <a:t>20/03/2023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a:xfrm>
            <a:off x="8610600" y="6356350"/>
            <a:ext cx="1203960" cy="365125"/>
          </a:xfrm>
        </p:spPr>
        <p:txBody>
          <a:bodyPr/>
          <a:lstStyle/>
          <a:p>
            <a:fld id="{6CFC18F1-16E9-4069-A682-7E888F0DDC51}" type="slidenum">
              <a:rPr lang="en-GB" smtClean="0"/>
              <a:t>‹#›</a:t>
            </a:fld>
            <a:endParaRPr lang="en-GB"/>
          </a:p>
        </p:txBody>
      </p:sp>
      <p:sp>
        <p:nvSpPr>
          <p:cNvPr id="6" name="Content Placeholder 2">
            <a:extLst>
              <a:ext uri="{FF2B5EF4-FFF2-40B4-BE49-F238E27FC236}">
                <a16:creationId xmlns:a16="http://schemas.microsoft.com/office/drawing/2014/main" id="{2F71D3D4-66AA-8842-954C-FAB881C19AB7}"/>
              </a:ext>
            </a:extLst>
          </p:cNvPr>
          <p:cNvSpPr>
            <a:spLocks noGrp="1"/>
          </p:cNvSpPr>
          <p:nvPr>
            <p:ph idx="1"/>
          </p:nvPr>
        </p:nvSpPr>
        <p:spPr>
          <a:xfrm>
            <a:off x="838200" y="1825626"/>
            <a:ext cx="8976360" cy="4054474"/>
          </a:xfrm>
        </p:spPr>
        <p:txBody>
          <a:bodyPr/>
          <a:lstStyle>
            <a:lvl1pPr>
              <a:defRPr>
                <a:solidFill>
                  <a:schemeClr val="bg1"/>
                </a:solidFill>
                <a:latin typeface="Source Sans Pro" panose="020B0503030403020204" pitchFamily="34" charset="77"/>
              </a:defRPr>
            </a:lvl1pPr>
            <a:lvl2pPr>
              <a:defRPr>
                <a:solidFill>
                  <a:schemeClr val="bg1"/>
                </a:solidFill>
                <a:latin typeface="Source Sans Pro" panose="020B0503030403020204" pitchFamily="34" charset="77"/>
              </a:defRPr>
            </a:lvl2pPr>
            <a:lvl3pPr>
              <a:defRPr>
                <a:solidFill>
                  <a:schemeClr val="bg1"/>
                </a:solidFill>
                <a:latin typeface="Source Sans Pro" panose="020B0503030403020204" pitchFamily="34" charset="77"/>
              </a:defRPr>
            </a:lvl3pPr>
            <a:lvl4pPr>
              <a:defRPr>
                <a:solidFill>
                  <a:schemeClr val="bg1"/>
                </a:solidFill>
                <a:latin typeface="Source Sans Pro" panose="020B0503030403020204" pitchFamily="34" charset="77"/>
              </a:defRPr>
            </a:lvl4pPr>
            <a:lvl5pPr>
              <a:defRPr>
                <a:solidFill>
                  <a:schemeClr val="bg1"/>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64029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corpor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chemeClr val="bg1"/>
                </a:solidFill>
                <a:latin typeface="Source Sans Pro Semibold" panose="020B0503030403020204" pitchFamily="34" charset="77"/>
              </a:defRPr>
            </a:lvl1pPr>
          </a:lstStyle>
          <a:p>
            <a:r>
              <a:rPr lang="en-US"/>
              <a:t>Click to edit Master title style</a:t>
            </a:r>
            <a:endParaRPr lang="en-GB"/>
          </a:p>
        </p:txBody>
      </p:sp>
      <p:sp>
        <p:nvSpPr>
          <p:cNvPr id="3" name="Content Placeholder 2"/>
          <p:cNvSpPr>
            <a:spLocks noGrp="1"/>
          </p:cNvSpPr>
          <p:nvPr>
            <p:ph idx="1"/>
          </p:nvPr>
        </p:nvSpPr>
        <p:spPr>
          <a:xfrm>
            <a:off x="838200" y="1825626"/>
            <a:ext cx="10515600" cy="4054474"/>
          </a:xfrm>
        </p:spPr>
        <p:txBody>
          <a:bodyPr/>
          <a:lstStyle>
            <a:lvl1pPr>
              <a:defRPr>
                <a:solidFill>
                  <a:schemeClr val="bg1"/>
                </a:solidFill>
                <a:latin typeface="Source Sans Pro" panose="020B0503030403020204" pitchFamily="34" charset="77"/>
              </a:defRPr>
            </a:lvl1pPr>
            <a:lvl2pPr>
              <a:defRPr>
                <a:solidFill>
                  <a:schemeClr val="bg1"/>
                </a:solidFill>
                <a:latin typeface="Source Sans Pro" panose="020B0503030403020204" pitchFamily="34" charset="77"/>
              </a:defRPr>
            </a:lvl2pPr>
            <a:lvl3pPr>
              <a:defRPr>
                <a:solidFill>
                  <a:schemeClr val="bg1"/>
                </a:solidFill>
                <a:latin typeface="Source Sans Pro" panose="020B0503030403020204" pitchFamily="34" charset="77"/>
              </a:defRPr>
            </a:lvl3pPr>
            <a:lvl4pPr>
              <a:defRPr>
                <a:solidFill>
                  <a:schemeClr val="bg1"/>
                </a:solidFill>
                <a:latin typeface="Source Sans Pro" panose="020B0503030403020204" pitchFamily="34" charset="77"/>
              </a:defRPr>
            </a:lvl4pPr>
            <a:lvl5pPr>
              <a:defRPr>
                <a:solidFill>
                  <a:schemeClr val="bg1"/>
                </a:solidFill>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04846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Mixed content - simple whit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Source Sans Pro Semibold" panose="020B0503030403020204" pitchFamily="34" charset="77"/>
              </a:defRPr>
            </a:lvl1p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016375"/>
          </a:xfrm>
        </p:spPr>
        <p:txBody>
          <a:bodyPr/>
          <a:lstStyle>
            <a:lvl1pPr>
              <a:defRPr>
                <a:latin typeface="Source Sans Pro" panose="020B0503030403020204" pitchFamily="34" charset="77"/>
              </a:defRPr>
            </a:lvl1pPr>
            <a:lvl2pPr>
              <a:defRPr>
                <a:latin typeface="Source Sans Pro" panose="020B0503030403020204" pitchFamily="34" charset="77"/>
              </a:defRPr>
            </a:lvl2pPr>
            <a:lvl3pPr>
              <a:defRPr>
                <a:latin typeface="Source Sans Pro" panose="020B0503030403020204" pitchFamily="34" charset="77"/>
              </a:defRPr>
            </a:lvl3pPr>
            <a:lvl4pPr>
              <a:defRPr>
                <a:latin typeface="Source Sans Pro" panose="020B0503030403020204" pitchFamily="34" charset="77"/>
              </a:defRPr>
            </a:lvl4pPr>
            <a:lvl5pPr>
              <a:defRPr>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016375"/>
          </a:xfrm>
        </p:spPr>
        <p:txBody>
          <a:bodyPr/>
          <a:lstStyle>
            <a:lvl1pPr>
              <a:defRPr>
                <a:latin typeface="Source Sans Pro" panose="020B0503030403020204" pitchFamily="34" charset="77"/>
              </a:defRPr>
            </a:lvl1pPr>
            <a:lvl2pPr>
              <a:defRPr>
                <a:latin typeface="Source Sans Pro" panose="020B0503030403020204" pitchFamily="34" charset="77"/>
              </a:defRPr>
            </a:lvl2pPr>
            <a:lvl3pPr>
              <a:defRPr>
                <a:latin typeface="Source Sans Pro" panose="020B0503030403020204" pitchFamily="34" charset="77"/>
              </a:defRPr>
            </a:lvl3pPr>
            <a:lvl4pPr>
              <a:defRPr>
                <a:latin typeface="Source Sans Pro" panose="020B0503030403020204" pitchFamily="34" charset="77"/>
              </a:defRPr>
            </a:lvl4pPr>
            <a:lvl5pPr>
              <a:defRPr>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25727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Mixed content - simple whit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059084"/>
          </a:xfrm>
        </p:spPr>
        <p:txBody>
          <a:bodyPr anchor="b"/>
          <a:lstStyle>
            <a:lvl1pPr>
              <a:defRPr sz="3200" b="1" i="0">
                <a:latin typeface="Source Sans Pro Semibold" panose="020B0503030403020204" pitchFamily="34" charset="77"/>
              </a:defRPr>
            </a:lvl1pPr>
          </a:lstStyle>
          <a:p>
            <a:r>
              <a:rPr lang="en-US"/>
              <a:t>Click to edit Master title style</a:t>
            </a:r>
            <a:endParaRPr lang="en-GB"/>
          </a:p>
        </p:txBody>
      </p:sp>
      <p:sp>
        <p:nvSpPr>
          <p:cNvPr id="3" name="Picture Placeholder 2"/>
          <p:cNvSpPr>
            <a:spLocks noGrp="1"/>
          </p:cNvSpPr>
          <p:nvPr>
            <p:ph type="pic" idx="1"/>
          </p:nvPr>
        </p:nvSpPr>
        <p:spPr>
          <a:xfrm>
            <a:off x="5183188" y="457201"/>
            <a:ext cx="6172200" cy="5403850"/>
          </a:xfrm>
        </p:spPr>
        <p:txBody>
          <a:bodyPr/>
          <a:lstStyle>
            <a:lvl1pPr marL="0" indent="0">
              <a:buNone/>
              <a:defRPr sz="3200">
                <a:latin typeface="Source Sans Pro" panose="020B0503030403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1747777"/>
            <a:ext cx="3932237" cy="4113273"/>
          </a:xfrm>
        </p:spPr>
        <p:txBody>
          <a:bodyPr/>
          <a:lstStyle>
            <a:lvl1pPr marL="0" indent="0">
              <a:buNone/>
              <a:defRPr sz="1600">
                <a:latin typeface="Source Sans Pro" panose="020B05030304030202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60626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Mixed content - simple whi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Source Sans Pro Semibold" panose="020B0503030403020204" pitchFamily="34" charset="77"/>
              </a:defRPr>
            </a:lvl1pPr>
          </a:lstStyle>
          <a:p>
            <a:r>
              <a:rPr lang="en-US"/>
              <a:t>Click to edit Master title style</a:t>
            </a:r>
            <a:endParaRPr lang="en-GB"/>
          </a:p>
        </p:txBody>
      </p:sp>
      <p:sp>
        <p:nvSpPr>
          <p:cNvPr id="3" name="Content Placeholder 2"/>
          <p:cNvSpPr>
            <a:spLocks noGrp="1"/>
          </p:cNvSpPr>
          <p:nvPr>
            <p:ph idx="1"/>
          </p:nvPr>
        </p:nvSpPr>
        <p:spPr>
          <a:xfrm>
            <a:off x="838200" y="1825626"/>
            <a:ext cx="10515600" cy="4112838"/>
          </a:xfrm>
        </p:spPr>
        <p:txBody>
          <a:bodyPr/>
          <a:lstStyle>
            <a:lvl1pPr>
              <a:defRPr>
                <a:latin typeface="Source Sans Pro" panose="020B0503030403020204" pitchFamily="34" charset="77"/>
              </a:defRPr>
            </a:lvl1pPr>
            <a:lvl2pPr>
              <a:defRPr>
                <a:latin typeface="Source Sans Pro" panose="020B0503030403020204" pitchFamily="34" charset="77"/>
              </a:defRPr>
            </a:lvl2pPr>
            <a:lvl3pPr>
              <a:defRPr>
                <a:latin typeface="Source Sans Pro" panose="020B0503030403020204" pitchFamily="34" charset="77"/>
              </a:defRPr>
            </a:lvl3pPr>
            <a:lvl4pPr>
              <a:defRPr>
                <a:latin typeface="Source Sans Pro" panose="020B0503030403020204" pitchFamily="34" charset="77"/>
              </a:defRPr>
            </a:lvl4pPr>
            <a:lvl5pPr>
              <a:defRPr>
                <a:latin typeface="Source Sans Pro" panose="020B05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27674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Sans Pro" panose="020B0503030403020204" pitchFamily="34" charset="77"/>
              </a:defRPr>
            </a:lvl1pPr>
          </a:lstStyle>
          <a:p>
            <a:fld id="{A323DFB8-0127-4643-8216-B6593D74A76C}" type="datetimeFigureOut">
              <a:rPr lang="en-GB" smtClean="0"/>
              <a:pPr/>
              <a:t>20/03/2023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Sans Pro" panose="020B0503030403020204" pitchFamily="34" charset="77"/>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Sans Pro" panose="020B0503030403020204" pitchFamily="34" charset="77"/>
              </a:defRPr>
            </a:lvl1pPr>
          </a:lstStyle>
          <a:p>
            <a:fld id="{6CFC18F1-16E9-4069-A682-7E888F0DDC51}" type="slidenum">
              <a:rPr lang="en-GB" smtClean="0"/>
              <a:pPr/>
              <a:t>‹#›</a:t>
            </a:fld>
            <a:endParaRPr lang="en-GB"/>
          </a:p>
        </p:txBody>
      </p:sp>
    </p:spTree>
    <p:extLst>
      <p:ext uri="{BB962C8B-B14F-4D97-AF65-F5344CB8AC3E}">
        <p14:creationId xmlns:p14="http://schemas.microsoft.com/office/powerpoint/2010/main" val="3035831783"/>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74" r:id="rId3"/>
    <p:sldLayoutId id="2147483661" r:id="rId4"/>
    <p:sldLayoutId id="2147483662" r:id="rId5"/>
    <p:sldLayoutId id="2147483663" r:id="rId6"/>
    <p:sldLayoutId id="2147483652" r:id="rId7"/>
    <p:sldLayoutId id="2147483657" r:id="rId8"/>
    <p:sldLayoutId id="2147483650" r:id="rId9"/>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1" i="0" kern="1200">
          <a:solidFill>
            <a:schemeClr val="tx1"/>
          </a:solidFill>
          <a:latin typeface="Source Sans Pro Semibold" panose="020B05030304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blogs.ed.ac.uk/opentextbooks/"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eca.ed.ac.uk/study/short-course/fundamentals-music-theory-mooc"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flic.kr/p/eR9rSr"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https://www.pexels.com/photo/a-man-teaching-music-online-6671991/" TargetMode="External"/><Relationship Id="rId2" Type="http://schemas.openxmlformats.org/officeDocument/2006/relationships/image" Target="../media/image41.jpeg"/><Relationship Id="rId1" Type="http://schemas.openxmlformats.org/officeDocument/2006/relationships/slideLayout" Target="../slideLayouts/slideLayout4.xml"/><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image" Target="../media/image43.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hyperlink" Target="https://media.ed.ac.uk/channel/Fundamentals+of+Music+Theory/"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hyperlink" Target="https://blogs.ed.ac.uk/opentextbooks/"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hyperlink" Target="https://media.ed.ac.uk/channel/Fundamentals+of+Music+Theory/" TargetMode="External"/><Relationship Id="rId5" Type="http://schemas.openxmlformats.org/officeDocument/2006/relationships/hyperlink" Target="https://www.coursera.org/learn/edinburgh-music-theory" TargetMode="External"/><Relationship Id="rId4" Type="http://schemas.openxmlformats.org/officeDocument/2006/relationships/hyperlink" Target="https://books.ed.ac.uk/edinburgh-diamond/catalog/book/ed-9781912669226"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hyperlink" Target="mailto:course-production-team@ed.ac.uk" TargetMode="External"/><Relationship Id="rId7" Type="http://schemas.openxmlformats.org/officeDocument/2006/relationships/hyperlink" Target="https://media.ed.ac.uk/channel/Open%2BMedia%2BBank/" TargetMode="External"/><Relationship Id="rId2" Type="http://schemas.openxmlformats.org/officeDocument/2006/relationships/hyperlink" Target="https://www.ed.ac.uk/information-services/learning-technology/onlinecourse-production" TargetMode="External"/><Relationship Id="rId1" Type="http://schemas.openxmlformats.org/officeDocument/2006/relationships/slideLayout" Target="../slideLayouts/slideLayout2.xml"/><Relationship Id="rId6" Type="http://schemas.openxmlformats.org/officeDocument/2006/relationships/hyperlink" Target="https://www.onlinecourses.ed.ac.uk/" TargetMode="External"/><Relationship Id="rId5" Type="http://schemas.openxmlformats.org/officeDocument/2006/relationships/hyperlink" Target="mailto:open.ed@ed.ac.uk" TargetMode="External"/><Relationship Id="rId4" Type="http://schemas.openxmlformats.org/officeDocument/2006/relationships/hyperlink" Target="https://open.ed.ac.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7.png"/><Relationship Id="rId7" Type="http://schemas.openxmlformats.org/officeDocument/2006/relationships/hyperlink" Target="https://media.ed.ac.uk/channel/Open%2BMedia%2BBank/" TargetMode="External"/><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hyperlink" Target="https://www.onlinecourses.ed.ac.uk/" TargetMode="External"/><Relationship Id="rId5" Type="http://schemas.openxmlformats.org/officeDocument/2006/relationships/hyperlink" Target="https://open.ed.ac.uk/" TargetMode="External"/><Relationship Id="rId4" Type="http://schemas.openxmlformats.org/officeDocument/2006/relationships/hyperlink" Target="https://www.ed.ac.uk/information-services/learning-technology/onlinecourse-produc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Technical_deb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8DC06-AB8C-467D-AE1A-3E56FBA9D9A5}"/>
              </a:ext>
            </a:extLst>
          </p:cNvPr>
          <p:cNvSpPr>
            <a:spLocks noGrp="1"/>
          </p:cNvSpPr>
          <p:nvPr>
            <p:ph type="ctrTitle"/>
          </p:nvPr>
        </p:nvSpPr>
        <p:spPr>
          <a:xfrm>
            <a:off x="1893454" y="1823433"/>
            <a:ext cx="9144000" cy="1339786"/>
          </a:xfrm>
        </p:spPr>
        <p:txBody>
          <a:bodyPr/>
          <a:lstStyle/>
          <a:p>
            <a:r>
              <a:rPr lang="en-GB">
                <a:solidFill>
                  <a:srgbClr val="002060"/>
                </a:solidFill>
              </a:rPr>
              <a:t>Open for Good</a:t>
            </a:r>
          </a:p>
        </p:txBody>
      </p:sp>
      <p:sp>
        <p:nvSpPr>
          <p:cNvPr id="3" name="Subtitle 2">
            <a:extLst>
              <a:ext uri="{FF2B5EF4-FFF2-40B4-BE49-F238E27FC236}">
                <a16:creationId xmlns:a16="http://schemas.microsoft.com/office/drawing/2014/main" id="{EE859A7C-140D-4335-BF22-63592C8306D8}"/>
              </a:ext>
            </a:extLst>
          </p:cNvPr>
          <p:cNvSpPr>
            <a:spLocks noGrp="1"/>
          </p:cNvSpPr>
          <p:nvPr>
            <p:ph type="subTitle" idx="1"/>
          </p:nvPr>
        </p:nvSpPr>
        <p:spPr>
          <a:xfrm>
            <a:off x="1893454" y="3353035"/>
            <a:ext cx="9144000" cy="1965385"/>
          </a:xfrm>
        </p:spPr>
        <p:txBody>
          <a:bodyPr vert="horz" lIns="91440" tIns="45720" rIns="91440" bIns="45720" rtlCol="0" anchor="t">
            <a:normAutofit/>
          </a:bodyPr>
          <a:lstStyle/>
          <a:p>
            <a:r>
              <a:rPr lang="en-US">
                <a:solidFill>
                  <a:srgbClr val="002060"/>
                </a:solidFill>
                <a:latin typeface="Source Sans Pro"/>
                <a:ea typeface="Source Sans Pro"/>
                <a:cs typeface="Arial"/>
              </a:rPr>
              <a:t>10 years of open course development at The University of Edinburgh</a:t>
            </a:r>
          </a:p>
          <a:p>
            <a:endParaRPr lang="en-GB"/>
          </a:p>
        </p:txBody>
      </p:sp>
      <p:pic>
        <p:nvPicPr>
          <p:cNvPr id="5" name="Picture 4" descr="Chart, scatter chart&#10;&#10;Description automatically generated">
            <a:extLst>
              <a:ext uri="{FF2B5EF4-FFF2-40B4-BE49-F238E27FC236}">
                <a16:creationId xmlns:a16="http://schemas.microsoft.com/office/drawing/2014/main" id="{04C2767D-9E00-922C-B36B-5ADB9718DC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11299" y="4817416"/>
            <a:ext cx="7280701" cy="2040584"/>
          </a:xfrm>
          <a:prstGeom prst="rect">
            <a:avLst/>
          </a:prstGeom>
        </p:spPr>
      </p:pic>
      <p:pic>
        <p:nvPicPr>
          <p:cNvPr id="7" name="Picture 6" descr="Text&#10;&#10;Description automatically generated">
            <a:extLst>
              <a:ext uri="{FF2B5EF4-FFF2-40B4-BE49-F238E27FC236}">
                <a16:creationId xmlns:a16="http://schemas.microsoft.com/office/drawing/2014/main" id="{53D1B4AC-4282-1B66-0960-03637F52DB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225" y="454810"/>
            <a:ext cx="6723902" cy="1082042"/>
          </a:xfrm>
          <a:prstGeom prst="rect">
            <a:avLst/>
          </a:prstGeom>
        </p:spPr>
      </p:pic>
    </p:spTree>
    <p:extLst>
      <p:ext uri="{BB962C8B-B14F-4D97-AF65-F5344CB8AC3E}">
        <p14:creationId xmlns:p14="http://schemas.microsoft.com/office/powerpoint/2010/main" val="3962728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655F-B5B3-4B8C-9CDD-5D75BC697903}"/>
              </a:ext>
            </a:extLst>
          </p:cNvPr>
          <p:cNvSpPr>
            <a:spLocks noGrp="1"/>
          </p:cNvSpPr>
          <p:nvPr>
            <p:ph type="title"/>
          </p:nvPr>
        </p:nvSpPr>
        <p:spPr>
          <a:xfrm>
            <a:off x="838200" y="365125"/>
            <a:ext cx="10515600" cy="785813"/>
          </a:xfrm>
        </p:spPr>
        <p:txBody>
          <a:bodyPr/>
          <a:lstStyle/>
          <a:p>
            <a:r>
              <a:rPr lang="en-GB" b="0">
                <a:latin typeface="Source Sans Pro Semibold"/>
                <a:ea typeface="Source Sans Pro Semibold"/>
              </a:rPr>
              <a:t>'How to Create' Courses</a:t>
            </a:r>
          </a:p>
        </p:txBody>
      </p:sp>
      <p:sp>
        <p:nvSpPr>
          <p:cNvPr id="4" name="TextBox 3">
            <a:extLst>
              <a:ext uri="{FF2B5EF4-FFF2-40B4-BE49-F238E27FC236}">
                <a16:creationId xmlns:a16="http://schemas.microsoft.com/office/drawing/2014/main" id="{11F47686-55CB-D965-A1BB-272BF737DE42}"/>
              </a:ext>
            </a:extLst>
          </p:cNvPr>
          <p:cNvSpPr txBox="1"/>
          <p:nvPr/>
        </p:nvSpPr>
        <p:spPr>
          <a:xfrm>
            <a:off x="977901" y="2724150"/>
            <a:ext cx="104266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cs typeface="Arial"/>
            </a:endParaRPr>
          </a:p>
        </p:txBody>
      </p:sp>
      <p:pic>
        <p:nvPicPr>
          <p:cNvPr id="3" name="Picture 6" descr="Graphical user interface, website&#10;&#10;Description automatically generated">
            <a:extLst>
              <a:ext uri="{FF2B5EF4-FFF2-40B4-BE49-F238E27FC236}">
                <a16:creationId xmlns:a16="http://schemas.microsoft.com/office/drawing/2014/main" id="{10D783E9-A4B5-5974-BEDB-672A14F932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317" y="1714386"/>
            <a:ext cx="5060949" cy="3323393"/>
          </a:xfrm>
          <a:prstGeom prst="rect">
            <a:avLst/>
          </a:prstGeom>
        </p:spPr>
      </p:pic>
      <p:pic>
        <p:nvPicPr>
          <p:cNvPr id="5" name="Picture 5">
            <a:extLst>
              <a:ext uri="{FF2B5EF4-FFF2-40B4-BE49-F238E27FC236}">
                <a16:creationId xmlns:a16="http://schemas.microsoft.com/office/drawing/2014/main" id="{2DBB9902-C069-3E28-6267-3AE725784F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57901" y="1713779"/>
            <a:ext cx="5246157" cy="3314025"/>
          </a:xfrm>
          <a:prstGeom prst="rect">
            <a:avLst/>
          </a:prstGeom>
        </p:spPr>
      </p:pic>
    </p:spTree>
    <p:extLst>
      <p:ext uri="{BB962C8B-B14F-4D97-AF65-F5344CB8AC3E}">
        <p14:creationId xmlns:p14="http://schemas.microsoft.com/office/powerpoint/2010/main" val="652264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370777F2-F29E-4B24-B299-E9546DE2BC6C}"/>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t="-1"/>
          <a:stretch/>
        </p:blipFill>
        <p:spPr>
          <a:xfrm>
            <a:off x="0" y="0"/>
            <a:ext cx="12192000" cy="5841999"/>
          </a:xfrm>
        </p:spPr>
      </p:pic>
      <p:sp>
        <p:nvSpPr>
          <p:cNvPr id="2" name="Title 1">
            <a:extLst>
              <a:ext uri="{FF2B5EF4-FFF2-40B4-BE49-F238E27FC236}">
                <a16:creationId xmlns:a16="http://schemas.microsoft.com/office/drawing/2014/main" id="{3559655F-B5B3-4B8C-9CDD-5D75BC697903}"/>
              </a:ext>
            </a:extLst>
          </p:cNvPr>
          <p:cNvSpPr>
            <a:spLocks noGrp="1"/>
          </p:cNvSpPr>
          <p:nvPr>
            <p:ph type="title"/>
          </p:nvPr>
        </p:nvSpPr>
        <p:spPr>
          <a:xfrm>
            <a:off x="838200" y="101888"/>
            <a:ext cx="10515600" cy="1325563"/>
          </a:xfrm>
        </p:spPr>
        <p:txBody>
          <a:bodyPr/>
          <a:lstStyle/>
          <a:p>
            <a:r>
              <a:rPr lang="en-US">
                <a:solidFill>
                  <a:schemeClr val="bg1"/>
                </a:solidFill>
              </a:rPr>
              <a:t>Developing Open Media</a:t>
            </a:r>
            <a:endParaRPr lang="en-GB">
              <a:solidFill>
                <a:schemeClr val="bg1"/>
              </a:solidFill>
            </a:endParaRPr>
          </a:p>
        </p:txBody>
      </p:sp>
    </p:spTree>
    <p:extLst>
      <p:ext uri="{BB962C8B-B14F-4D97-AF65-F5344CB8AC3E}">
        <p14:creationId xmlns:p14="http://schemas.microsoft.com/office/powerpoint/2010/main" val="806821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370777F2-F29E-4B24-B299-E9546DE2BC6C}"/>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0" y="0"/>
            <a:ext cx="12192000" cy="5842000"/>
          </a:xfrm>
        </p:spPr>
      </p:pic>
      <p:sp>
        <p:nvSpPr>
          <p:cNvPr id="3" name="Content Placeholder 2">
            <a:extLst>
              <a:ext uri="{FF2B5EF4-FFF2-40B4-BE49-F238E27FC236}">
                <a16:creationId xmlns:a16="http://schemas.microsoft.com/office/drawing/2014/main" id="{E8F69763-5471-4E57-A104-034613E3447B}"/>
              </a:ext>
            </a:extLst>
          </p:cNvPr>
          <p:cNvSpPr>
            <a:spLocks noGrp="1"/>
          </p:cNvSpPr>
          <p:nvPr>
            <p:ph sz="half" idx="1"/>
          </p:nvPr>
        </p:nvSpPr>
        <p:spPr>
          <a:xfrm>
            <a:off x="838200" y="1825626"/>
            <a:ext cx="5181600" cy="4016373"/>
          </a:xfrm>
        </p:spPr>
        <p:txBody>
          <a:bodyPr/>
          <a:lstStyle/>
          <a:p>
            <a:r>
              <a:rPr lang="en-GB">
                <a:solidFill>
                  <a:schemeClr val="bg1"/>
                </a:solidFill>
              </a:rPr>
              <a:t>Engaging with participants</a:t>
            </a:r>
          </a:p>
        </p:txBody>
      </p:sp>
    </p:spTree>
    <p:extLst>
      <p:ext uri="{BB962C8B-B14F-4D97-AF65-F5344CB8AC3E}">
        <p14:creationId xmlns:p14="http://schemas.microsoft.com/office/powerpoint/2010/main" val="3822525000"/>
      </p:ext>
    </p:extLst>
  </p:cSld>
  <p:clrMapOvr>
    <a:masterClrMapping/>
  </p:clrMapOvr>
  <p:transition>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370777F2-F29E-4B24-B299-E9546DE2BC6C}"/>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0" y="0"/>
            <a:ext cx="12192000" cy="5841999"/>
          </a:xfrm>
        </p:spPr>
      </p:pic>
      <p:sp>
        <p:nvSpPr>
          <p:cNvPr id="3" name="Content Placeholder 2">
            <a:extLst>
              <a:ext uri="{FF2B5EF4-FFF2-40B4-BE49-F238E27FC236}">
                <a16:creationId xmlns:a16="http://schemas.microsoft.com/office/drawing/2014/main" id="{E8F69763-5471-4E57-A104-034613E3447B}"/>
              </a:ext>
            </a:extLst>
          </p:cNvPr>
          <p:cNvSpPr>
            <a:spLocks noGrp="1"/>
          </p:cNvSpPr>
          <p:nvPr>
            <p:ph sz="half" idx="1"/>
          </p:nvPr>
        </p:nvSpPr>
        <p:spPr>
          <a:xfrm>
            <a:off x="838200" y="647990"/>
            <a:ext cx="5181600" cy="4016373"/>
          </a:xfrm>
        </p:spPr>
        <p:txBody>
          <a:bodyPr/>
          <a:lstStyle/>
          <a:p>
            <a:r>
              <a:rPr lang="en-GB">
                <a:solidFill>
                  <a:schemeClr val="bg1"/>
                </a:solidFill>
              </a:rPr>
              <a:t>Additional footage</a:t>
            </a:r>
          </a:p>
          <a:p>
            <a:r>
              <a:rPr lang="en-GB">
                <a:solidFill>
                  <a:schemeClr val="bg1"/>
                </a:solidFill>
              </a:rPr>
              <a:t>Motion graphics</a:t>
            </a:r>
          </a:p>
          <a:p>
            <a:r>
              <a:rPr lang="en-GB">
                <a:solidFill>
                  <a:schemeClr val="bg1"/>
                </a:solidFill>
              </a:rPr>
              <a:t>Images</a:t>
            </a:r>
          </a:p>
        </p:txBody>
      </p:sp>
    </p:spTree>
    <p:extLst>
      <p:ext uri="{BB962C8B-B14F-4D97-AF65-F5344CB8AC3E}">
        <p14:creationId xmlns:p14="http://schemas.microsoft.com/office/powerpoint/2010/main" val="3287741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370777F2-F29E-4B24-B299-E9546DE2BC6C}"/>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0" y="0"/>
            <a:ext cx="12192000" cy="5841999"/>
          </a:xfrm>
        </p:spPr>
      </p:pic>
      <p:sp>
        <p:nvSpPr>
          <p:cNvPr id="9" name="Content Placeholder 2">
            <a:extLst>
              <a:ext uri="{FF2B5EF4-FFF2-40B4-BE49-F238E27FC236}">
                <a16:creationId xmlns:a16="http://schemas.microsoft.com/office/drawing/2014/main" id="{2551CF72-4936-99A9-03E8-963A75C12A9A}"/>
              </a:ext>
            </a:extLst>
          </p:cNvPr>
          <p:cNvSpPr txBox="1">
            <a:spLocks/>
          </p:cNvSpPr>
          <p:nvPr/>
        </p:nvSpPr>
        <p:spPr>
          <a:xfrm>
            <a:off x="838200" y="2165927"/>
            <a:ext cx="5181600" cy="40163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bg1"/>
                </a:solidFill>
              </a:rPr>
              <a:t>Additional footage</a:t>
            </a:r>
          </a:p>
          <a:p>
            <a:r>
              <a:rPr lang="en-GB">
                <a:solidFill>
                  <a:schemeClr val="bg1"/>
                </a:solidFill>
              </a:rPr>
              <a:t>Shoot it yourself</a:t>
            </a:r>
          </a:p>
          <a:p>
            <a:endParaRPr lang="en-GB">
              <a:solidFill>
                <a:schemeClr val="bg1"/>
              </a:solidFill>
            </a:endParaRPr>
          </a:p>
        </p:txBody>
      </p:sp>
    </p:spTree>
    <p:extLst>
      <p:ext uri="{BB962C8B-B14F-4D97-AF65-F5344CB8AC3E}">
        <p14:creationId xmlns:p14="http://schemas.microsoft.com/office/powerpoint/2010/main" val="1913292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370777F2-F29E-4B24-B299-E9546DE2BC6C}"/>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0" y="0"/>
            <a:ext cx="12192000" cy="5841999"/>
          </a:xfrm>
        </p:spPr>
      </p:pic>
      <p:sp>
        <p:nvSpPr>
          <p:cNvPr id="4" name="Content Placeholder 2">
            <a:extLst>
              <a:ext uri="{FF2B5EF4-FFF2-40B4-BE49-F238E27FC236}">
                <a16:creationId xmlns:a16="http://schemas.microsoft.com/office/drawing/2014/main" id="{07F2C49F-1242-B408-AB85-DD893FB30782}"/>
              </a:ext>
            </a:extLst>
          </p:cNvPr>
          <p:cNvSpPr txBox="1">
            <a:spLocks/>
          </p:cNvSpPr>
          <p:nvPr/>
        </p:nvSpPr>
        <p:spPr>
          <a:xfrm>
            <a:off x="838200" y="2165927"/>
            <a:ext cx="10688782" cy="40163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bg1"/>
                </a:solidFill>
              </a:rPr>
              <a:t>Additional footage</a:t>
            </a:r>
          </a:p>
          <a:p>
            <a:r>
              <a:rPr lang="en-GB">
                <a:solidFill>
                  <a:schemeClr val="bg1"/>
                </a:solidFill>
              </a:rPr>
              <a:t>Free to use or Creative Commons stock footage</a:t>
            </a:r>
          </a:p>
          <a:p>
            <a:r>
              <a:rPr lang="en-GB" err="1">
                <a:solidFill>
                  <a:schemeClr val="bg1"/>
                </a:solidFill>
              </a:rPr>
              <a:t>Pexels</a:t>
            </a:r>
            <a:r>
              <a:rPr lang="en-GB">
                <a:solidFill>
                  <a:schemeClr val="bg1"/>
                </a:solidFill>
              </a:rPr>
              <a:t> and </a:t>
            </a:r>
            <a:r>
              <a:rPr lang="en-GB" err="1">
                <a:solidFill>
                  <a:schemeClr val="bg1"/>
                </a:solidFill>
              </a:rPr>
              <a:t>Pixabay</a:t>
            </a:r>
            <a:endParaRPr lang="en-GB">
              <a:solidFill>
                <a:schemeClr val="bg1"/>
              </a:solidFill>
            </a:endParaRPr>
          </a:p>
          <a:p>
            <a:r>
              <a:rPr lang="en-GB">
                <a:solidFill>
                  <a:schemeClr val="bg1"/>
                </a:solidFill>
              </a:rPr>
              <a:t>Attribution</a:t>
            </a:r>
          </a:p>
          <a:p>
            <a:r>
              <a:rPr lang="en-GB">
                <a:solidFill>
                  <a:schemeClr val="bg1"/>
                </a:solidFill>
              </a:rPr>
              <a:t>Wheat field, free to use, ha11ok, </a:t>
            </a:r>
            <a:r>
              <a:rPr lang="en-GB" err="1">
                <a:solidFill>
                  <a:schemeClr val="bg1"/>
                </a:solidFill>
              </a:rPr>
              <a:t>Pixabay</a:t>
            </a:r>
            <a:r>
              <a:rPr lang="en-GB">
                <a:solidFill>
                  <a:schemeClr val="bg1"/>
                </a:solidFill>
              </a:rPr>
              <a:t> </a:t>
            </a:r>
            <a:r>
              <a:rPr lang="en-GB">
                <a:solidFill>
                  <a:schemeClr val="bg2"/>
                </a:solidFill>
              </a:rPr>
              <a:t>https://</a:t>
            </a:r>
            <a:r>
              <a:rPr lang="en-GB" err="1">
                <a:solidFill>
                  <a:schemeClr val="bg2"/>
                </a:solidFill>
              </a:rPr>
              <a:t>pixabay.com</a:t>
            </a:r>
            <a:r>
              <a:rPr lang="en-GB">
                <a:solidFill>
                  <a:schemeClr val="bg2"/>
                </a:solidFill>
              </a:rPr>
              <a:t>/videos/green-wheat-field-agriculture-40724/</a:t>
            </a:r>
          </a:p>
          <a:p>
            <a:endParaRPr lang="en-GB">
              <a:solidFill>
                <a:schemeClr val="bg1"/>
              </a:solidFill>
            </a:endParaRPr>
          </a:p>
        </p:txBody>
      </p:sp>
    </p:spTree>
    <p:extLst>
      <p:ext uri="{BB962C8B-B14F-4D97-AF65-F5344CB8AC3E}">
        <p14:creationId xmlns:p14="http://schemas.microsoft.com/office/powerpoint/2010/main" val="1578420452"/>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370777F2-F29E-4B24-B299-E9546DE2BC6C}"/>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0" y="0"/>
            <a:ext cx="12192000" cy="5841999"/>
          </a:xfrm>
        </p:spPr>
      </p:pic>
    </p:spTree>
    <p:extLst>
      <p:ext uri="{BB962C8B-B14F-4D97-AF65-F5344CB8AC3E}">
        <p14:creationId xmlns:p14="http://schemas.microsoft.com/office/powerpoint/2010/main" val="1235513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370777F2-F29E-4B24-B299-E9546DE2BC6C}"/>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0" y="0"/>
            <a:ext cx="12192000" cy="5841999"/>
          </a:xfrm>
        </p:spPr>
      </p:pic>
      <p:sp>
        <p:nvSpPr>
          <p:cNvPr id="3" name="Content Placeholder 2">
            <a:extLst>
              <a:ext uri="{FF2B5EF4-FFF2-40B4-BE49-F238E27FC236}">
                <a16:creationId xmlns:a16="http://schemas.microsoft.com/office/drawing/2014/main" id="{E8F69763-5471-4E57-A104-034613E3447B}"/>
              </a:ext>
            </a:extLst>
          </p:cNvPr>
          <p:cNvSpPr>
            <a:spLocks noGrp="1"/>
          </p:cNvSpPr>
          <p:nvPr>
            <p:ph sz="half" idx="1"/>
          </p:nvPr>
        </p:nvSpPr>
        <p:spPr>
          <a:xfrm>
            <a:off x="838200" y="748474"/>
            <a:ext cx="5181600" cy="4016373"/>
          </a:xfrm>
        </p:spPr>
        <p:txBody>
          <a:bodyPr/>
          <a:lstStyle/>
          <a:p>
            <a:r>
              <a:rPr lang="en-GB">
                <a:solidFill>
                  <a:schemeClr val="bg1"/>
                </a:solidFill>
              </a:rPr>
              <a:t>Motion graphics</a:t>
            </a:r>
          </a:p>
          <a:p>
            <a:r>
              <a:rPr lang="en-GB">
                <a:solidFill>
                  <a:schemeClr val="bg1"/>
                </a:solidFill>
              </a:rPr>
              <a:t>Images</a:t>
            </a:r>
          </a:p>
        </p:txBody>
      </p:sp>
    </p:spTree>
    <p:extLst>
      <p:ext uri="{BB962C8B-B14F-4D97-AF65-F5344CB8AC3E}">
        <p14:creationId xmlns:p14="http://schemas.microsoft.com/office/powerpoint/2010/main" val="305609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370777F2-F29E-4B24-B299-E9546DE2BC6C}"/>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0" y="0"/>
            <a:ext cx="12192000" cy="5841999"/>
          </a:xfrm>
        </p:spPr>
      </p:pic>
    </p:spTree>
    <p:extLst>
      <p:ext uri="{BB962C8B-B14F-4D97-AF65-F5344CB8AC3E}">
        <p14:creationId xmlns:p14="http://schemas.microsoft.com/office/powerpoint/2010/main" val="2043193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370777F2-F29E-4B24-B299-E9546DE2BC6C}"/>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0" y="0"/>
            <a:ext cx="12192000" cy="5841999"/>
          </a:xfrm>
        </p:spPr>
      </p:pic>
    </p:spTree>
    <p:extLst>
      <p:ext uri="{BB962C8B-B14F-4D97-AF65-F5344CB8AC3E}">
        <p14:creationId xmlns:p14="http://schemas.microsoft.com/office/powerpoint/2010/main" val="2848761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C81446-1623-4C99-9B14-92D234E341B4}"/>
              </a:ext>
            </a:extLst>
          </p:cNvPr>
          <p:cNvSpPr>
            <a:spLocks noGrp="1"/>
          </p:cNvSpPr>
          <p:nvPr>
            <p:ph idx="1"/>
          </p:nvPr>
        </p:nvSpPr>
        <p:spPr>
          <a:xfrm>
            <a:off x="838200" y="1138136"/>
            <a:ext cx="8976360" cy="4741964"/>
          </a:xfrm>
        </p:spPr>
        <p:txBody>
          <a:bodyPr vert="horz" lIns="91440" tIns="45720" rIns="91440" bIns="45720" rtlCol="0" anchor="t">
            <a:normAutofit/>
          </a:bodyPr>
          <a:lstStyle/>
          <a:p>
            <a:pPr eaLnBrk="1" hangingPunct="1"/>
            <a:r>
              <a:rPr lang="en-GB" altLang="en-US" sz="2800">
                <a:solidFill>
                  <a:schemeClr val="tx1"/>
                </a:solidFill>
                <a:latin typeface="Source Sans Pro"/>
                <a:ea typeface="Source Sans Pro"/>
              </a:rPr>
              <a:t>Welcome</a:t>
            </a:r>
            <a:r>
              <a:rPr lang="en-GB" altLang="en-US">
                <a:solidFill>
                  <a:schemeClr val="tx1"/>
                </a:solidFill>
                <a:latin typeface="Source Sans Pro"/>
                <a:ea typeface="Source Sans Pro"/>
              </a:rPr>
              <a:t>!</a:t>
            </a:r>
            <a:endParaRPr lang="en-GB" altLang="en-US" sz="2800">
              <a:solidFill>
                <a:schemeClr val="tx1"/>
              </a:solidFill>
              <a:ea typeface="Source Sans Pro"/>
            </a:endParaRPr>
          </a:p>
          <a:p>
            <a:pPr algn="l"/>
            <a:r>
              <a:rPr lang="en-GB" sz="2800">
                <a:solidFill>
                  <a:schemeClr val="tx1"/>
                </a:solidFill>
                <a:latin typeface="Source Sans Pro"/>
                <a:ea typeface="Source Sans Pro"/>
              </a:rPr>
              <a:t>The story of MOOCs at </a:t>
            </a:r>
            <a:r>
              <a:rPr lang="en-GB" sz="2800" err="1">
                <a:solidFill>
                  <a:schemeClr val="tx1"/>
                </a:solidFill>
                <a:latin typeface="Source Sans Pro"/>
                <a:ea typeface="Source Sans Pro"/>
              </a:rPr>
              <a:t>UoE</a:t>
            </a:r>
            <a:r>
              <a:rPr lang="en-GB" sz="2800">
                <a:solidFill>
                  <a:schemeClr val="tx1"/>
                </a:solidFill>
                <a:latin typeface="Source Sans Pro"/>
                <a:ea typeface="Source Sans Pro"/>
              </a:rPr>
              <a:t> - Stuart Nicol</a:t>
            </a:r>
          </a:p>
          <a:p>
            <a:pPr algn="l"/>
            <a:r>
              <a:rPr lang="en-GB" sz="2800">
                <a:solidFill>
                  <a:schemeClr val="tx1"/>
                </a:solidFill>
                <a:latin typeface="Source Sans Pro"/>
                <a:ea typeface="Source Sans Pro"/>
              </a:rPr>
              <a:t>The MOOC development workflow – Fiona Buckland</a:t>
            </a:r>
          </a:p>
          <a:p>
            <a:pPr algn="l"/>
            <a:r>
              <a:rPr lang="en-GB" sz="2800">
                <a:solidFill>
                  <a:schemeClr val="tx1"/>
                </a:solidFill>
                <a:latin typeface="Source Sans Pro"/>
                <a:ea typeface="Source Sans Pro"/>
              </a:rPr>
              <a:t>Developing open media - Geoff Fortescue</a:t>
            </a:r>
          </a:p>
          <a:p>
            <a:pPr algn="l"/>
            <a:r>
              <a:rPr lang="en-GB" sz="2800">
                <a:solidFill>
                  <a:schemeClr val="tx1"/>
                </a:solidFill>
                <a:latin typeface="Source Sans Pro"/>
                <a:ea typeface="Source Sans Pro"/>
              </a:rPr>
              <a:t>Creative reuse of open media – Lorna M. Campbell</a:t>
            </a:r>
          </a:p>
          <a:p>
            <a:r>
              <a:rPr lang="en-GB" sz="2800">
                <a:solidFill>
                  <a:schemeClr val="tx1"/>
                </a:solidFill>
                <a:latin typeface="Source Sans Pro"/>
                <a:ea typeface="Source Sans Pro"/>
              </a:rPr>
              <a:t>Promoting open learning opportunities– Lauren Johnston-Smith</a:t>
            </a:r>
            <a:r>
              <a:rPr lang="en-GB">
                <a:solidFill>
                  <a:schemeClr val="tx1"/>
                </a:solidFill>
                <a:latin typeface="Source Sans Pro"/>
                <a:ea typeface="Source Sans Pro"/>
              </a:rPr>
              <a:t> </a:t>
            </a:r>
            <a:endParaRPr lang="en-GB" sz="2800">
              <a:solidFill>
                <a:schemeClr val="tx1"/>
              </a:solidFill>
              <a:ea typeface="Source Sans Pro"/>
            </a:endParaRPr>
          </a:p>
          <a:p>
            <a:r>
              <a:rPr lang="en-GB" sz="2800">
                <a:solidFill>
                  <a:schemeClr val="tx1"/>
                </a:solidFill>
                <a:latin typeface="Source Sans Pro"/>
                <a:ea typeface="Source Sans Pro"/>
              </a:rPr>
              <a:t>Looking to the future</a:t>
            </a:r>
            <a:r>
              <a:rPr lang="en-GB">
                <a:solidFill>
                  <a:schemeClr val="tx1"/>
                </a:solidFill>
                <a:latin typeface="Source Sans Pro"/>
                <a:ea typeface="Source Sans Pro"/>
              </a:rPr>
              <a:t> – Stuart Nicol</a:t>
            </a:r>
          </a:p>
          <a:p>
            <a:pPr algn="l"/>
            <a:r>
              <a:rPr lang="en-GB" sz="2800">
                <a:solidFill>
                  <a:schemeClr val="tx1"/>
                </a:solidFill>
                <a:latin typeface="Source Sans Pro"/>
                <a:ea typeface="Source Sans Pro"/>
              </a:rPr>
              <a:t>Questions</a:t>
            </a:r>
            <a:r>
              <a:rPr lang="en-GB">
                <a:solidFill>
                  <a:schemeClr val="tx1"/>
                </a:solidFill>
                <a:latin typeface="Source Sans Pro"/>
                <a:ea typeface="Source Sans Pro"/>
              </a:rPr>
              <a:t>?</a:t>
            </a:r>
            <a:endParaRPr lang="en-GB">
              <a:solidFill>
                <a:schemeClr val="tx1"/>
              </a:solidFill>
            </a:endParaRPr>
          </a:p>
        </p:txBody>
      </p:sp>
    </p:spTree>
    <p:extLst>
      <p:ext uri="{BB962C8B-B14F-4D97-AF65-F5344CB8AC3E}">
        <p14:creationId xmlns:p14="http://schemas.microsoft.com/office/powerpoint/2010/main" val="3920660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655F-B5B3-4B8C-9CDD-5D75BC697903}"/>
              </a:ext>
            </a:extLst>
          </p:cNvPr>
          <p:cNvSpPr>
            <a:spLocks noGrp="1"/>
          </p:cNvSpPr>
          <p:nvPr>
            <p:ph type="title"/>
          </p:nvPr>
        </p:nvSpPr>
        <p:spPr>
          <a:xfrm>
            <a:off x="307521" y="188232"/>
            <a:ext cx="4297135" cy="2005920"/>
          </a:xfrm>
        </p:spPr>
        <p:txBody>
          <a:bodyPr/>
          <a:lstStyle/>
          <a:p>
            <a:r>
              <a:rPr lang="en-US">
                <a:latin typeface="Source Sans Pro Semibold"/>
                <a:ea typeface="Source Sans Pro Semibold"/>
              </a:rPr>
              <a:t>Creative re-use</a:t>
            </a:r>
            <a:br>
              <a:rPr lang="en-US">
                <a:latin typeface="Source Sans Pro Semibold"/>
                <a:ea typeface="Source Sans Pro Semibold"/>
              </a:rPr>
            </a:br>
            <a:r>
              <a:rPr lang="en-US">
                <a:latin typeface="Source Sans Pro Semibold"/>
                <a:ea typeface="Source Sans Pro Semibold"/>
              </a:rPr>
              <a:t>of open media</a:t>
            </a:r>
            <a:endParaRPr lang="en-GB">
              <a:latin typeface="Source Sans Pro Semibold"/>
              <a:ea typeface="Source Sans Pro Semibold"/>
            </a:endParaRPr>
          </a:p>
        </p:txBody>
      </p:sp>
      <p:pic>
        <p:nvPicPr>
          <p:cNvPr id="5" name="Picture 5" descr="Text, whiteboard&#10;&#10;Description automatically generated">
            <a:extLst>
              <a:ext uri="{FF2B5EF4-FFF2-40B4-BE49-F238E27FC236}">
                <a16:creationId xmlns:a16="http://schemas.microsoft.com/office/drawing/2014/main" id="{0821275E-DD95-0687-0AFF-09D09930A13C}"/>
              </a:ext>
            </a:extLst>
          </p:cNvPr>
          <p:cNvPicPr>
            <a:picLocks noChangeAspect="1"/>
          </p:cNvPicPr>
          <p:nvPr/>
        </p:nvPicPr>
        <p:blipFill>
          <a:blip r:embed="rId2"/>
          <a:stretch>
            <a:fillRect/>
          </a:stretch>
        </p:blipFill>
        <p:spPr>
          <a:xfrm>
            <a:off x="4740466" y="461606"/>
            <a:ext cx="7390039" cy="5002044"/>
          </a:xfrm>
          <a:prstGeom prst="rect">
            <a:avLst/>
          </a:prstGeom>
        </p:spPr>
      </p:pic>
      <p:sp>
        <p:nvSpPr>
          <p:cNvPr id="6" name="TextBox 5">
            <a:extLst>
              <a:ext uri="{FF2B5EF4-FFF2-40B4-BE49-F238E27FC236}">
                <a16:creationId xmlns:a16="http://schemas.microsoft.com/office/drawing/2014/main" id="{AEC28D90-6453-E530-9DB5-E441272B8C63}"/>
              </a:ext>
            </a:extLst>
          </p:cNvPr>
          <p:cNvSpPr txBox="1"/>
          <p:nvPr/>
        </p:nvSpPr>
        <p:spPr>
          <a:xfrm>
            <a:off x="370114" y="5084989"/>
            <a:ext cx="4362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OER is Sharing, Guilia Forsyth, CC0.</a:t>
            </a:r>
            <a:endParaRPr lang="en-GB"/>
          </a:p>
        </p:txBody>
      </p:sp>
    </p:spTree>
    <p:extLst>
      <p:ext uri="{BB962C8B-B14F-4D97-AF65-F5344CB8AC3E}">
        <p14:creationId xmlns:p14="http://schemas.microsoft.com/office/powerpoint/2010/main" val="183844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78171A-C869-649B-4EC4-CAF9CD88C518}"/>
              </a:ext>
            </a:extLst>
          </p:cNvPr>
          <p:cNvSpPr txBox="1"/>
          <p:nvPr/>
        </p:nvSpPr>
        <p:spPr>
          <a:xfrm>
            <a:off x="2026457" y="4976735"/>
            <a:ext cx="8139086" cy="923330"/>
          </a:xfrm>
          <a:prstGeom prst="rect">
            <a:avLst/>
          </a:prstGeom>
          <a:noFill/>
        </p:spPr>
        <p:txBody>
          <a:bodyPr wrap="square" rtlCol="0">
            <a:spAutoFit/>
          </a:bodyPr>
          <a:lstStyle/>
          <a:p>
            <a:pPr algn="ctr"/>
            <a:r>
              <a:rPr lang="en-US"/>
              <a:t>Open </a:t>
            </a:r>
            <a:r>
              <a:rPr lang="en-US" err="1"/>
              <a:t>eTexbooks</a:t>
            </a:r>
            <a:r>
              <a:rPr lang="en-US"/>
              <a:t> for Access to Music Education project blog  </a:t>
            </a:r>
            <a:r>
              <a:rPr lang="en-US">
                <a:hlinkClick r:id="rId3"/>
              </a:rPr>
              <a:t>https://blogs.ed.ac.uk/opentextbooks/</a:t>
            </a:r>
            <a:endParaRPr lang="en-US"/>
          </a:p>
          <a:p>
            <a:pPr algn="ctr"/>
            <a:endParaRPr lang="en-US"/>
          </a:p>
        </p:txBody>
      </p:sp>
      <p:pic>
        <p:nvPicPr>
          <p:cNvPr id="3" name="Picture 2">
            <a:extLst>
              <a:ext uri="{FF2B5EF4-FFF2-40B4-BE49-F238E27FC236}">
                <a16:creationId xmlns:a16="http://schemas.microsoft.com/office/drawing/2014/main" id="{CAC6F78B-B6E8-93C8-0E3B-6C4375F6ED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709" y="401824"/>
            <a:ext cx="10612582" cy="41298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0835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8C4018-1FED-F4DE-243C-36073C6EC209}"/>
              </a:ext>
            </a:extLst>
          </p:cNvPr>
          <p:cNvSpPr txBox="1"/>
          <p:nvPr/>
        </p:nvSpPr>
        <p:spPr>
          <a:xfrm>
            <a:off x="505839" y="5272353"/>
            <a:ext cx="11381362" cy="369332"/>
          </a:xfrm>
          <a:prstGeom prst="rect">
            <a:avLst/>
          </a:prstGeom>
          <a:noFill/>
        </p:spPr>
        <p:txBody>
          <a:bodyPr wrap="square" rtlCol="0">
            <a:spAutoFit/>
          </a:bodyPr>
          <a:lstStyle/>
          <a:p>
            <a:pPr algn="ctr"/>
            <a:r>
              <a:rPr lang="en-US"/>
              <a:t>Fundamentals of Music Theory </a:t>
            </a:r>
            <a:r>
              <a:rPr lang="en-US">
                <a:hlinkClick r:id="rId2"/>
              </a:rPr>
              <a:t>https://www.eca.ed.ac.uk/study/short-course/fundamentals-music-theory-mooc</a:t>
            </a:r>
            <a:r>
              <a:rPr lang="en-US"/>
              <a:t> </a:t>
            </a:r>
          </a:p>
        </p:txBody>
      </p:sp>
      <p:pic>
        <p:nvPicPr>
          <p:cNvPr id="5" name="Picture 4">
            <a:extLst>
              <a:ext uri="{FF2B5EF4-FFF2-40B4-BE49-F238E27FC236}">
                <a16:creationId xmlns:a16="http://schemas.microsoft.com/office/drawing/2014/main" id="{B4596E70-7373-F854-A8A5-6FB5D47312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3624" y="309277"/>
            <a:ext cx="8819626" cy="45214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8985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196B98-3DC0-1AA2-4560-97C207840476}"/>
              </a:ext>
            </a:extLst>
          </p:cNvPr>
          <p:cNvSpPr txBox="1"/>
          <p:nvPr/>
        </p:nvSpPr>
        <p:spPr>
          <a:xfrm>
            <a:off x="-5224189" y="4756787"/>
            <a:ext cx="9947422" cy="923330"/>
          </a:xfrm>
          <a:prstGeom prst="rect">
            <a:avLst/>
          </a:prstGeom>
          <a:noFill/>
        </p:spPr>
        <p:txBody>
          <a:bodyPr wrap="square" rtlCol="0">
            <a:spAutoFit/>
          </a:bodyPr>
          <a:lstStyle/>
          <a:p>
            <a:pPr algn="r"/>
            <a:r>
              <a:rPr lang="en-US"/>
              <a:t>Open Textbooks, </a:t>
            </a:r>
            <a:r>
              <a:rPr lang="en-US" err="1"/>
              <a:t>Guilia</a:t>
            </a:r>
            <a:r>
              <a:rPr lang="en-US"/>
              <a:t> Forsyth, </a:t>
            </a:r>
          </a:p>
          <a:p>
            <a:pPr algn="r"/>
            <a:r>
              <a:rPr lang="en-US"/>
              <a:t>Public Domain Image on Flickr, </a:t>
            </a:r>
          </a:p>
          <a:p>
            <a:pPr algn="r"/>
            <a:r>
              <a:rPr lang="en-US">
                <a:hlinkClick r:id="rId3"/>
              </a:rPr>
              <a:t>https://flic.kr/p/eR9rSr</a:t>
            </a:r>
            <a:r>
              <a:rPr lang="en-US"/>
              <a:t> </a:t>
            </a:r>
          </a:p>
        </p:txBody>
      </p:sp>
      <p:pic>
        <p:nvPicPr>
          <p:cNvPr id="5" name="Picture 4">
            <a:extLst>
              <a:ext uri="{FF2B5EF4-FFF2-40B4-BE49-F238E27FC236}">
                <a16:creationId xmlns:a16="http://schemas.microsoft.com/office/drawing/2014/main" id="{348CE473-F6AC-D0CD-6DAB-ED8F6A0E9B51}"/>
              </a:ext>
            </a:extLst>
          </p:cNvPr>
          <p:cNvPicPr>
            <a:picLocks noChangeAspect="1"/>
          </p:cNvPicPr>
          <p:nvPr/>
        </p:nvPicPr>
        <p:blipFill>
          <a:blip r:embed="rId4"/>
          <a:stretch>
            <a:fillRect/>
          </a:stretch>
        </p:blipFill>
        <p:spPr>
          <a:xfrm>
            <a:off x="4723233" y="129789"/>
            <a:ext cx="7548188" cy="5661141"/>
          </a:xfrm>
          <a:prstGeom prst="rect">
            <a:avLst/>
          </a:prstGeom>
        </p:spPr>
      </p:pic>
    </p:spTree>
    <p:extLst>
      <p:ext uri="{BB962C8B-B14F-4D97-AF65-F5344CB8AC3E}">
        <p14:creationId xmlns:p14="http://schemas.microsoft.com/office/powerpoint/2010/main" val="3138811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3A05F1-03E9-BC39-0190-83341D11BFD9}"/>
              </a:ext>
            </a:extLst>
          </p:cNvPr>
          <p:cNvSpPr txBox="1"/>
          <p:nvPr/>
        </p:nvSpPr>
        <p:spPr>
          <a:xfrm>
            <a:off x="846306" y="5244140"/>
            <a:ext cx="10885251" cy="461665"/>
          </a:xfrm>
          <a:prstGeom prst="rect">
            <a:avLst/>
          </a:prstGeom>
          <a:noFill/>
        </p:spPr>
        <p:txBody>
          <a:bodyPr wrap="square" rtlCol="0">
            <a:spAutoFit/>
          </a:bodyPr>
          <a:lstStyle/>
          <a:p>
            <a:r>
              <a:rPr lang="en-US" sz="2400"/>
              <a:t>Our student partners: Ana Reina Garcia, Kari Ding, </a:t>
            </a:r>
            <a:r>
              <a:rPr lang="en-US" sz="2400" err="1"/>
              <a:t>Ifeanyichukwu</a:t>
            </a:r>
            <a:r>
              <a:rPr lang="en-US" sz="2400"/>
              <a:t> </a:t>
            </a:r>
            <a:r>
              <a:rPr lang="en-US" sz="2400" err="1"/>
              <a:t>Ezinmadu</a:t>
            </a:r>
            <a:r>
              <a:rPr lang="en-US" sz="2400"/>
              <a:t>.</a:t>
            </a:r>
          </a:p>
        </p:txBody>
      </p:sp>
      <p:pic>
        <p:nvPicPr>
          <p:cNvPr id="3" name="Picture 2">
            <a:extLst>
              <a:ext uri="{FF2B5EF4-FFF2-40B4-BE49-F238E27FC236}">
                <a16:creationId xmlns:a16="http://schemas.microsoft.com/office/drawing/2014/main" id="{44040156-2F7F-A3C1-D4FF-999E19309B79}"/>
              </a:ext>
            </a:extLst>
          </p:cNvPr>
          <p:cNvPicPr>
            <a:picLocks noChangeAspect="1"/>
          </p:cNvPicPr>
          <p:nvPr/>
        </p:nvPicPr>
        <p:blipFill>
          <a:blip r:embed="rId3"/>
          <a:stretch>
            <a:fillRect/>
          </a:stretch>
        </p:blipFill>
        <p:spPr>
          <a:xfrm>
            <a:off x="1702339" y="304819"/>
            <a:ext cx="8996131" cy="46128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4971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3A05F1-03E9-BC39-0190-83341D11BFD9}"/>
              </a:ext>
            </a:extLst>
          </p:cNvPr>
          <p:cNvSpPr txBox="1"/>
          <p:nvPr/>
        </p:nvSpPr>
        <p:spPr>
          <a:xfrm>
            <a:off x="2437407" y="5244140"/>
            <a:ext cx="7688094" cy="461665"/>
          </a:xfrm>
          <a:prstGeom prst="rect">
            <a:avLst/>
          </a:prstGeom>
          <a:noFill/>
        </p:spPr>
        <p:txBody>
          <a:bodyPr wrap="square" rtlCol="0">
            <a:spAutoFit/>
          </a:bodyPr>
          <a:lstStyle/>
          <a:p>
            <a:r>
              <a:rPr lang="en-US" sz="2400"/>
              <a:t>Dr Nikki Moran, Senior Lecturer, Reid School of Music.</a:t>
            </a:r>
          </a:p>
        </p:txBody>
      </p:sp>
      <p:pic>
        <p:nvPicPr>
          <p:cNvPr id="5" name="Picture 4" descr="A picture containing text, electronics, indoor, person&#10;&#10;Description automatically generated">
            <a:extLst>
              <a:ext uri="{FF2B5EF4-FFF2-40B4-BE49-F238E27FC236}">
                <a16:creationId xmlns:a16="http://schemas.microsoft.com/office/drawing/2014/main" id="{9073782C-FEF6-76E7-9AC4-90A3FF9A2B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6499" y="121920"/>
            <a:ext cx="8059002" cy="50368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9758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77EFEA-6D64-7722-86D6-785986DBCA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0852" y="291022"/>
            <a:ext cx="4799277" cy="542135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BAC0F6E5-9444-CB07-1AA2-C9A47956C6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8800" y="311874"/>
            <a:ext cx="3368703" cy="54005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6532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CB5654-E407-93AB-E881-29F83BC3828F}"/>
              </a:ext>
            </a:extLst>
          </p:cNvPr>
          <p:cNvSpPr txBox="1">
            <a:spLocks noChangeArrowheads="1"/>
          </p:cNvSpPr>
          <p:nvPr/>
        </p:nvSpPr>
        <p:spPr bwMode="auto">
          <a:xfrm>
            <a:off x="2449401" y="4237432"/>
            <a:ext cx="9509387" cy="10985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normAutofit/>
          </a:bodyPr>
          <a:lstStyle>
            <a:lvl1pPr algn="l" defTabSz="914400" rtl="0" eaLnBrk="1" latinLnBrk="0" hangingPunct="1">
              <a:lnSpc>
                <a:spcPct val="90000"/>
              </a:lnSpc>
              <a:spcBef>
                <a:spcPct val="0"/>
              </a:spcBef>
              <a:buNone/>
              <a:defRPr sz="4400" b="1" i="0" kern="1200">
                <a:solidFill>
                  <a:schemeClr val="bg1"/>
                </a:solidFill>
                <a:latin typeface="Source Sans Pro Semibold" panose="020B0503030403020204" pitchFamily="34" charset="77"/>
                <a:ea typeface="+mj-ea"/>
                <a:cs typeface="+mj-cs"/>
              </a:defRPr>
            </a:lvl1pPr>
          </a:lstStyle>
          <a:p>
            <a:pPr algn="ctr"/>
            <a:r>
              <a:rPr lang="en-US" altLang="en-US" sz="2400">
                <a:latin typeface="Arial" panose="020B0604020202020204" pitchFamily="34" charset="0"/>
                <a:ea typeface="ＭＳ Ｐゴシック" panose="020B0600070205080204" pitchFamily="34" charset="-128"/>
                <a:cs typeface="Arial" panose="020B0604020202020204" pitchFamily="34" charset="0"/>
              </a:rPr>
              <a:t>https://</a:t>
            </a:r>
            <a:r>
              <a:rPr lang="en-US" altLang="en-US" sz="2400" err="1">
                <a:latin typeface="Arial" panose="020B0604020202020204" pitchFamily="34" charset="0"/>
                <a:ea typeface="ＭＳ Ｐゴシック" panose="020B0600070205080204" pitchFamily="34" charset="-128"/>
                <a:cs typeface="Arial" panose="020B0604020202020204" pitchFamily="34" charset="0"/>
              </a:rPr>
              <a:t>books.ed.ac.uk</a:t>
            </a:r>
            <a:r>
              <a:rPr lang="en-US" altLang="en-US" sz="2400">
                <a:latin typeface="Arial" panose="020B0604020202020204" pitchFamily="34" charset="0"/>
                <a:ea typeface="ＭＳ Ｐゴシック" panose="020B0600070205080204" pitchFamily="34" charset="-128"/>
                <a:cs typeface="Arial" panose="020B0604020202020204" pitchFamily="34" charset="0"/>
              </a:rPr>
              <a:t>/</a:t>
            </a:r>
            <a:r>
              <a:rPr lang="en-US" altLang="en-US" sz="2400" err="1">
                <a:latin typeface="Arial" panose="020B0604020202020204" pitchFamily="34" charset="0"/>
                <a:ea typeface="ＭＳ Ｐゴシック" panose="020B0600070205080204" pitchFamily="34" charset="-128"/>
                <a:cs typeface="Arial" panose="020B0604020202020204" pitchFamily="34" charset="0"/>
              </a:rPr>
              <a:t>edinburgh</a:t>
            </a:r>
            <a:r>
              <a:rPr lang="en-US" altLang="en-US" sz="2400">
                <a:latin typeface="Arial" panose="020B0604020202020204" pitchFamily="34" charset="0"/>
                <a:ea typeface="ＭＳ Ｐゴシック" panose="020B0600070205080204" pitchFamily="34" charset="-128"/>
                <a:cs typeface="Arial" panose="020B0604020202020204" pitchFamily="34" charset="0"/>
              </a:rPr>
              <a:t>-diamond </a:t>
            </a:r>
          </a:p>
        </p:txBody>
      </p:sp>
      <p:pic>
        <p:nvPicPr>
          <p:cNvPr id="5" name="Picture 1">
            <a:extLst>
              <a:ext uri="{FF2B5EF4-FFF2-40B4-BE49-F238E27FC236}">
                <a16:creationId xmlns:a16="http://schemas.microsoft.com/office/drawing/2014/main" id="{42C74CD5-D297-AB85-8A32-52D97287C51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5473" y="871301"/>
            <a:ext cx="10765344" cy="3588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4510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608F01-1F0B-2E6A-95C4-8B7FB0D8F2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6356" y="619020"/>
            <a:ext cx="4070632" cy="4069252"/>
          </a:xfrm>
          <a:prstGeom prst="ellipse">
            <a:avLst/>
          </a:prstGeom>
        </p:spPr>
      </p:pic>
      <p:pic>
        <p:nvPicPr>
          <p:cNvPr id="4" name="Graphic 3">
            <a:extLst>
              <a:ext uri="{FF2B5EF4-FFF2-40B4-BE49-F238E27FC236}">
                <a16:creationId xmlns:a16="http://schemas.microsoft.com/office/drawing/2014/main" id="{7240D392-748B-A314-A3DE-CA1BE4AFA24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11186" y="309948"/>
            <a:ext cx="1430295" cy="1430295"/>
          </a:xfrm>
          <a:prstGeom prst="ellipse">
            <a:avLst/>
          </a:prstGeom>
        </p:spPr>
      </p:pic>
      <p:pic>
        <p:nvPicPr>
          <p:cNvPr id="5" name="Picture 4">
            <a:extLst>
              <a:ext uri="{FF2B5EF4-FFF2-40B4-BE49-F238E27FC236}">
                <a16:creationId xmlns:a16="http://schemas.microsoft.com/office/drawing/2014/main" id="{324705E7-4DBB-DF97-25FD-6A10882FC0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0488" y="873919"/>
            <a:ext cx="1533898" cy="1430295"/>
          </a:xfrm>
          <a:prstGeom prst="ellipse">
            <a:avLst/>
          </a:prstGeom>
        </p:spPr>
      </p:pic>
      <p:pic>
        <p:nvPicPr>
          <p:cNvPr id="6" name="Picture 5">
            <a:extLst>
              <a:ext uri="{FF2B5EF4-FFF2-40B4-BE49-F238E27FC236}">
                <a16:creationId xmlns:a16="http://schemas.microsoft.com/office/drawing/2014/main" id="{386EDED3-DC56-4BF5-18B8-7BA1A6F4EA7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1987" t="24478" r="12157" b="22663"/>
          <a:stretch/>
        </p:blipFill>
        <p:spPr>
          <a:xfrm>
            <a:off x="7989158" y="3020868"/>
            <a:ext cx="2271290" cy="2271290"/>
          </a:xfrm>
          <a:prstGeom prst="ellipse">
            <a:avLst/>
          </a:prstGeom>
        </p:spPr>
      </p:pic>
      <p:pic>
        <p:nvPicPr>
          <p:cNvPr id="8" name="Graphic 7">
            <a:extLst>
              <a:ext uri="{FF2B5EF4-FFF2-40B4-BE49-F238E27FC236}">
                <a16:creationId xmlns:a16="http://schemas.microsoft.com/office/drawing/2014/main" id="{B9ACC5D2-F4AD-4B9A-F89D-D77CBD69D8C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9997" y="4036453"/>
            <a:ext cx="1430295" cy="1430295"/>
          </a:xfrm>
          <a:prstGeom prst="ellipse">
            <a:avLst/>
          </a:prstGeom>
        </p:spPr>
      </p:pic>
      <p:sp>
        <p:nvSpPr>
          <p:cNvPr id="22" name="Right Arrow 21">
            <a:extLst>
              <a:ext uri="{FF2B5EF4-FFF2-40B4-BE49-F238E27FC236}">
                <a16:creationId xmlns:a16="http://schemas.microsoft.com/office/drawing/2014/main" id="{9D9DC6AB-6990-23B3-8B7B-0AC150BFE2F0}"/>
              </a:ext>
            </a:extLst>
          </p:cNvPr>
          <p:cNvSpPr/>
          <p:nvPr/>
        </p:nvSpPr>
        <p:spPr>
          <a:xfrm rot="1083846">
            <a:off x="6336286" y="1010794"/>
            <a:ext cx="1406654" cy="391250"/>
          </a:xfrm>
          <a:prstGeom prst="rightArrow">
            <a:avLst/>
          </a:prstGeom>
          <a:solidFill>
            <a:schemeClr val="tx1">
              <a:lumMod val="25000"/>
              <a:lumOff val="75000"/>
            </a:schemeClr>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C902F5BA-6DB5-271E-B7DC-D840220D0BA3}"/>
              </a:ext>
            </a:extLst>
          </p:cNvPr>
          <p:cNvSpPr/>
          <p:nvPr/>
        </p:nvSpPr>
        <p:spPr>
          <a:xfrm rot="4392342">
            <a:off x="8694692" y="2438294"/>
            <a:ext cx="639054" cy="388231"/>
          </a:xfrm>
          <a:prstGeom prst="rightArrow">
            <a:avLst/>
          </a:prstGeom>
          <a:solidFill>
            <a:schemeClr val="tx1">
              <a:lumMod val="25000"/>
              <a:lumOff val="75000"/>
            </a:schemeClr>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9C9A65FA-0B1D-A3B9-009D-63080773EF6D}"/>
              </a:ext>
            </a:extLst>
          </p:cNvPr>
          <p:cNvSpPr/>
          <p:nvPr/>
        </p:nvSpPr>
        <p:spPr>
          <a:xfrm rot="9846791">
            <a:off x="6445679" y="4458789"/>
            <a:ext cx="1459529" cy="377481"/>
          </a:xfrm>
          <a:prstGeom prst="rightArrow">
            <a:avLst/>
          </a:prstGeom>
          <a:solidFill>
            <a:schemeClr val="tx1">
              <a:lumMod val="25000"/>
              <a:lumOff val="75000"/>
            </a:schemeClr>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4FF43BB-789D-358F-1BAC-2F6381CC9E79}"/>
              </a:ext>
            </a:extLst>
          </p:cNvPr>
          <p:cNvSpPr txBox="1"/>
          <p:nvPr/>
        </p:nvSpPr>
        <p:spPr>
          <a:xfrm>
            <a:off x="879678" y="4881828"/>
            <a:ext cx="3543988" cy="830997"/>
          </a:xfrm>
          <a:prstGeom prst="rect">
            <a:avLst/>
          </a:prstGeom>
          <a:noFill/>
        </p:spPr>
        <p:txBody>
          <a:bodyPr wrap="square" rtlCol="0">
            <a:spAutoFit/>
          </a:bodyPr>
          <a:lstStyle/>
          <a:p>
            <a:pPr algn="ctr"/>
            <a:r>
              <a:rPr lang="en-US" sz="2400" b="1"/>
              <a:t>Fundamentals of Music Theory</a:t>
            </a:r>
          </a:p>
        </p:txBody>
      </p:sp>
      <p:sp>
        <p:nvSpPr>
          <p:cNvPr id="27" name="TextBox 26">
            <a:extLst>
              <a:ext uri="{FF2B5EF4-FFF2-40B4-BE49-F238E27FC236}">
                <a16:creationId xmlns:a16="http://schemas.microsoft.com/office/drawing/2014/main" id="{E80B3089-830E-4472-E25A-83F6789CC0FF}"/>
              </a:ext>
            </a:extLst>
          </p:cNvPr>
          <p:cNvSpPr txBox="1"/>
          <p:nvPr/>
        </p:nvSpPr>
        <p:spPr>
          <a:xfrm>
            <a:off x="6165679" y="404881"/>
            <a:ext cx="3390900" cy="369332"/>
          </a:xfrm>
          <a:prstGeom prst="rect">
            <a:avLst/>
          </a:prstGeom>
          <a:noFill/>
        </p:spPr>
        <p:txBody>
          <a:bodyPr wrap="square" rtlCol="0">
            <a:spAutoFit/>
          </a:bodyPr>
          <a:lstStyle/>
          <a:p>
            <a:r>
              <a:rPr lang="en-US"/>
              <a:t>Coursera MOOC (2014)</a:t>
            </a:r>
          </a:p>
        </p:txBody>
      </p:sp>
      <p:sp>
        <p:nvSpPr>
          <p:cNvPr id="28" name="TextBox 27">
            <a:extLst>
              <a:ext uri="{FF2B5EF4-FFF2-40B4-BE49-F238E27FC236}">
                <a16:creationId xmlns:a16="http://schemas.microsoft.com/office/drawing/2014/main" id="{7D1D48D8-335F-8204-F2F5-1BB29CA03DE1}"/>
              </a:ext>
            </a:extLst>
          </p:cNvPr>
          <p:cNvSpPr txBox="1"/>
          <p:nvPr/>
        </p:nvSpPr>
        <p:spPr>
          <a:xfrm>
            <a:off x="9427940" y="1148825"/>
            <a:ext cx="2628900" cy="923330"/>
          </a:xfrm>
          <a:prstGeom prst="rect">
            <a:avLst/>
          </a:prstGeom>
          <a:noFill/>
        </p:spPr>
        <p:txBody>
          <a:bodyPr wrap="square" rtlCol="0">
            <a:spAutoFit/>
          </a:bodyPr>
          <a:lstStyle/>
          <a:p>
            <a:r>
              <a:rPr lang="en-US"/>
              <a:t>One semester 20 credit BMus Music course (2018)</a:t>
            </a:r>
          </a:p>
        </p:txBody>
      </p:sp>
      <p:sp>
        <p:nvSpPr>
          <p:cNvPr id="29" name="TextBox 28">
            <a:extLst>
              <a:ext uri="{FF2B5EF4-FFF2-40B4-BE49-F238E27FC236}">
                <a16:creationId xmlns:a16="http://schemas.microsoft.com/office/drawing/2014/main" id="{293C1163-F866-C123-E628-AA286457E1EF}"/>
              </a:ext>
            </a:extLst>
          </p:cNvPr>
          <p:cNvSpPr txBox="1"/>
          <p:nvPr/>
        </p:nvSpPr>
        <p:spPr>
          <a:xfrm>
            <a:off x="10264194" y="3833347"/>
            <a:ext cx="1981200" cy="646331"/>
          </a:xfrm>
          <a:prstGeom prst="rect">
            <a:avLst/>
          </a:prstGeom>
          <a:noFill/>
        </p:spPr>
        <p:txBody>
          <a:bodyPr wrap="square" rtlCol="0">
            <a:spAutoFit/>
          </a:bodyPr>
          <a:lstStyle/>
          <a:p>
            <a:r>
              <a:rPr lang="en-US"/>
              <a:t>Open </a:t>
            </a:r>
            <a:r>
              <a:rPr lang="en-US" err="1"/>
              <a:t>etextbook</a:t>
            </a:r>
            <a:r>
              <a:rPr lang="en-US"/>
              <a:t> (2021)</a:t>
            </a:r>
          </a:p>
        </p:txBody>
      </p:sp>
      <p:sp>
        <p:nvSpPr>
          <p:cNvPr id="30" name="TextBox 29">
            <a:extLst>
              <a:ext uri="{FF2B5EF4-FFF2-40B4-BE49-F238E27FC236}">
                <a16:creationId xmlns:a16="http://schemas.microsoft.com/office/drawing/2014/main" id="{681DF49A-681B-0AAB-8E78-E8466F0B4F29}"/>
              </a:ext>
            </a:extLst>
          </p:cNvPr>
          <p:cNvSpPr txBox="1"/>
          <p:nvPr/>
        </p:nvSpPr>
        <p:spPr>
          <a:xfrm>
            <a:off x="6371912" y="5122352"/>
            <a:ext cx="2667000" cy="646331"/>
          </a:xfrm>
          <a:prstGeom prst="rect">
            <a:avLst/>
          </a:prstGeom>
          <a:noFill/>
        </p:spPr>
        <p:txBody>
          <a:bodyPr wrap="square" rtlCol="0">
            <a:spAutoFit/>
          </a:bodyPr>
          <a:lstStyle/>
          <a:p>
            <a:r>
              <a:rPr lang="en-US"/>
              <a:t>Revised Coursera MOOC (2022)</a:t>
            </a:r>
          </a:p>
        </p:txBody>
      </p:sp>
      <p:sp>
        <p:nvSpPr>
          <p:cNvPr id="31" name="TextBox 30">
            <a:extLst>
              <a:ext uri="{FF2B5EF4-FFF2-40B4-BE49-F238E27FC236}">
                <a16:creationId xmlns:a16="http://schemas.microsoft.com/office/drawing/2014/main" id="{B57D0462-8A8E-C81E-6DE8-57B7A02BFE64}"/>
              </a:ext>
            </a:extLst>
          </p:cNvPr>
          <p:cNvSpPr txBox="1"/>
          <p:nvPr/>
        </p:nvSpPr>
        <p:spPr>
          <a:xfrm>
            <a:off x="8347438" y="5584017"/>
            <a:ext cx="3933462" cy="276999"/>
          </a:xfrm>
          <a:prstGeom prst="rect">
            <a:avLst/>
          </a:prstGeom>
          <a:noFill/>
        </p:spPr>
        <p:txBody>
          <a:bodyPr wrap="square" rtlCol="0">
            <a:spAutoFit/>
          </a:bodyPr>
          <a:lstStyle/>
          <a:p>
            <a:r>
              <a:rPr lang="en-US" sz="1200"/>
              <a:t>Free to use image by </a:t>
            </a:r>
            <a:r>
              <a:rPr lang="en-US" sz="1200" err="1"/>
              <a:t>Tima</a:t>
            </a:r>
            <a:r>
              <a:rPr lang="en-US" sz="1200"/>
              <a:t> </a:t>
            </a:r>
            <a:r>
              <a:rPr lang="en-US" sz="1200" err="1"/>
              <a:t>Miroshnichenko</a:t>
            </a:r>
            <a:r>
              <a:rPr lang="en-US" sz="1200"/>
              <a:t> on </a:t>
            </a:r>
            <a:r>
              <a:rPr lang="en-US" sz="1200" err="1">
                <a:hlinkClick r:id="rId7"/>
              </a:rPr>
              <a:t>Pexels</a:t>
            </a:r>
            <a:endParaRPr lang="en-US" sz="1200"/>
          </a:p>
        </p:txBody>
      </p:sp>
    </p:spTree>
    <p:extLst>
      <p:ext uri="{BB962C8B-B14F-4D97-AF65-F5344CB8AC3E}">
        <p14:creationId xmlns:p14="http://schemas.microsoft.com/office/powerpoint/2010/main" val="3687849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6D03FC-6375-459E-BCE9-3F4E931230D0}"/>
              </a:ext>
            </a:extLst>
          </p:cNvPr>
          <p:cNvSpPr>
            <a:spLocks noGrp="1"/>
          </p:cNvSpPr>
          <p:nvPr>
            <p:ph idx="1"/>
          </p:nvPr>
        </p:nvSpPr>
        <p:spPr>
          <a:xfrm>
            <a:off x="838200" y="468541"/>
            <a:ext cx="10515600" cy="5411559"/>
          </a:xfrm>
        </p:spPr>
        <p:txBody>
          <a:bodyPr vert="horz" lIns="91440" tIns="45720" rIns="91440" bIns="45720" rtlCol="0" anchor="t">
            <a:normAutofit/>
          </a:bodyPr>
          <a:lstStyle/>
          <a:p>
            <a:pPr marL="0" indent="0">
              <a:buNone/>
            </a:pPr>
            <a:r>
              <a:rPr lang="en-GB" sz="3200">
                <a:latin typeface="Source Sans Pro"/>
                <a:ea typeface="Source Sans Pro"/>
              </a:rPr>
              <a:t>“OER means opportunity to me. The opportunity to share knowledge of a subject in a more accessible format that is mostly not bound by financial capability to access the material. Hereby, creating a channel that facilitates equal educational opportunity for all. </a:t>
            </a:r>
            <a:endParaRPr lang="en-GB" sz="3200">
              <a:latin typeface="Source Sans Pro"/>
              <a:ea typeface="Source Sans Pro" panose="020B0503030403020204" pitchFamily="34" charset="77"/>
            </a:endParaRPr>
          </a:p>
          <a:p>
            <a:pPr marL="0" indent="0">
              <a:buNone/>
            </a:pPr>
            <a:r>
              <a:rPr lang="en-GB" sz="3200">
                <a:latin typeface="Source Sans Pro"/>
                <a:ea typeface="Source Sans Pro"/>
              </a:rPr>
              <a:t>Through this project, I have developed a better understanding that OER present flexibility for students, teachers, content creators and end users to have access to, modify, and adapt materials in a way that is not usually permissible via traditional textbooks”</a:t>
            </a:r>
          </a:p>
          <a:p>
            <a:pPr marL="0" indent="0" algn="r">
              <a:buNone/>
            </a:pPr>
            <a:r>
              <a:rPr lang="en-GB" sz="3200">
                <a:latin typeface="Source Sans Pro"/>
                <a:ea typeface="Source Sans Pro"/>
              </a:rPr>
              <a:t>~ Ifeanyichukwu </a:t>
            </a:r>
            <a:r>
              <a:rPr lang="en-GB" sz="3200" err="1">
                <a:latin typeface="Source Sans Pro"/>
                <a:ea typeface="Source Sans Pro"/>
              </a:rPr>
              <a:t>Ezinmadu</a:t>
            </a:r>
          </a:p>
        </p:txBody>
      </p:sp>
    </p:spTree>
    <p:extLst>
      <p:ext uri="{BB962C8B-B14F-4D97-AF65-F5344CB8AC3E}">
        <p14:creationId xmlns:p14="http://schemas.microsoft.com/office/powerpoint/2010/main" val="3637552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50E88A-256C-8D88-21A0-6EE9096A90F2}"/>
              </a:ext>
            </a:extLst>
          </p:cNvPr>
          <p:cNvSpPr/>
          <p:nvPr/>
        </p:nvSpPr>
        <p:spPr>
          <a:xfrm>
            <a:off x="0" y="0"/>
            <a:ext cx="12192000" cy="5886450"/>
          </a:xfrm>
          <a:prstGeom prst="rect">
            <a:avLst/>
          </a:prstGeom>
          <a:solidFill>
            <a:srgbClr val="494B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9EB6B54-D509-02D6-2F31-EC01382870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34564" y="3688973"/>
            <a:ext cx="8854000" cy="2185730"/>
          </a:xfrm>
          <a:prstGeom prst="rect">
            <a:avLst/>
          </a:prstGeom>
        </p:spPr>
      </p:pic>
      <p:pic>
        <p:nvPicPr>
          <p:cNvPr id="8" name="Picture 7">
            <a:extLst>
              <a:ext uri="{FF2B5EF4-FFF2-40B4-BE49-F238E27FC236}">
                <a16:creationId xmlns:a16="http://schemas.microsoft.com/office/drawing/2014/main" id="{D22AB282-B1F9-A460-5976-410C694602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64326" y="102622"/>
            <a:ext cx="3819646" cy="3970919"/>
          </a:xfrm>
          <a:prstGeom prst="rect">
            <a:avLst/>
          </a:prstGeom>
        </p:spPr>
      </p:pic>
      <p:pic>
        <p:nvPicPr>
          <p:cNvPr id="10" name="Picture 9">
            <a:extLst>
              <a:ext uri="{FF2B5EF4-FFF2-40B4-BE49-F238E27FC236}">
                <a16:creationId xmlns:a16="http://schemas.microsoft.com/office/drawing/2014/main" id="{C0B5295F-6C3C-E843-C2B6-7031AFD106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283286"/>
            <a:ext cx="3334564" cy="3603164"/>
          </a:xfrm>
          <a:prstGeom prst="rect">
            <a:avLst/>
          </a:prstGeom>
        </p:spPr>
      </p:pic>
      <p:sp>
        <p:nvSpPr>
          <p:cNvPr id="11" name="Title 1">
            <a:extLst>
              <a:ext uri="{FF2B5EF4-FFF2-40B4-BE49-F238E27FC236}">
                <a16:creationId xmlns:a16="http://schemas.microsoft.com/office/drawing/2014/main" id="{F78F202D-CFD9-69F1-2553-D858F3E572A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Source Sans Pro Semibold" panose="020B0503030403020204" pitchFamily="34" charset="77"/>
                <a:ea typeface="+mj-ea"/>
                <a:cs typeface="+mj-cs"/>
              </a:defRPr>
            </a:lvl1pPr>
          </a:lstStyle>
          <a:p>
            <a:r>
              <a:rPr lang="en-GB">
                <a:solidFill>
                  <a:schemeClr val="bg1"/>
                </a:solidFill>
              </a:rPr>
              <a:t>Edinburgh MOOCs: a story</a:t>
            </a:r>
          </a:p>
        </p:txBody>
      </p:sp>
      <p:pic>
        <p:nvPicPr>
          <p:cNvPr id="2" name="Picture 2">
            <a:extLst>
              <a:ext uri="{FF2B5EF4-FFF2-40B4-BE49-F238E27FC236}">
                <a16:creationId xmlns:a16="http://schemas.microsoft.com/office/drawing/2014/main" id="{5441BB62-2E9C-C814-80D3-F4C972771D87}"/>
              </a:ext>
            </a:extLst>
          </p:cNvPr>
          <p:cNvPicPr>
            <a:picLocks noChangeAspect="1"/>
          </p:cNvPicPr>
          <p:nvPr/>
        </p:nvPicPr>
        <p:blipFill>
          <a:blip r:embed="rId5"/>
          <a:stretch>
            <a:fillRect/>
          </a:stretch>
        </p:blipFill>
        <p:spPr>
          <a:xfrm>
            <a:off x="3893598" y="1475772"/>
            <a:ext cx="3761173" cy="2116123"/>
          </a:xfrm>
          <a:prstGeom prst="rect">
            <a:avLst/>
          </a:prstGeom>
        </p:spPr>
      </p:pic>
    </p:spTree>
    <p:extLst>
      <p:ext uri="{BB962C8B-B14F-4D97-AF65-F5344CB8AC3E}">
        <p14:creationId xmlns:p14="http://schemas.microsoft.com/office/powerpoint/2010/main" val="1276266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06D729-7117-4C92-C1F3-51AC2BB9C460}"/>
              </a:ext>
            </a:extLst>
          </p:cNvPr>
          <p:cNvSpPr txBox="1"/>
          <p:nvPr/>
        </p:nvSpPr>
        <p:spPr>
          <a:xfrm>
            <a:off x="2118542" y="5170718"/>
            <a:ext cx="7954915" cy="646331"/>
          </a:xfrm>
          <a:prstGeom prst="rect">
            <a:avLst/>
          </a:prstGeom>
          <a:noFill/>
        </p:spPr>
        <p:txBody>
          <a:bodyPr wrap="square" rtlCol="0">
            <a:spAutoFit/>
          </a:bodyPr>
          <a:lstStyle/>
          <a:p>
            <a:pPr algn="ctr"/>
            <a:r>
              <a:rPr lang="en-US"/>
              <a:t>Fundamentals of Music Theory Channel  </a:t>
            </a:r>
            <a:r>
              <a:rPr lang="en-GB">
                <a:hlinkClick r:id="rId3"/>
              </a:rPr>
              <a:t>https://media.ed.ac.uk/channel/Fundamentals+of+Music+Theory/</a:t>
            </a:r>
            <a:r>
              <a:rPr lang="en-GB"/>
              <a:t> </a:t>
            </a:r>
            <a:endParaRPr lang="en-US"/>
          </a:p>
        </p:txBody>
      </p:sp>
      <p:pic>
        <p:nvPicPr>
          <p:cNvPr id="3" name="Picture 2">
            <a:extLst>
              <a:ext uri="{FF2B5EF4-FFF2-40B4-BE49-F238E27FC236}">
                <a16:creationId xmlns:a16="http://schemas.microsoft.com/office/drawing/2014/main" id="{C75A7486-5043-86C2-CA21-FEB096A551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53823" y="337561"/>
            <a:ext cx="8084353" cy="46786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0409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C0F6E5-9444-CB07-1AA2-C9A47956C6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49056" y="263106"/>
            <a:ext cx="3368703" cy="5400501"/>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F147D467-D302-A8D7-BFB4-5C5EF99F1CED}"/>
              </a:ext>
            </a:extLst>
          </p:cNvPr>
          <p:cNvSpPr txBox="1"/>
          <p:nvPr/>
        </p:nvSpPr>
        <p:spPr>
          <a:xfrm>
            <a:off x="609600" y="377730"/>
            <a:ext cx="6827520" cy="584775"/>
          </a:xfrm>
          <a:prstGeom prst="rect">
            <a:avLst/>
          </a:prstGeom>
          <a:noFill/>
        </p:spPr>
        <p:txBody>
          <a:bodyPr wrap="square" rtlCol="0">
            <a:spAutoFit/>
          </a:bodyPr>
          <a:lstStyle/>
          <a:p>
            <a:r>
              <a:rPr lang="en-US" sz="3200" b="1"/>
              <a:t>Fundamentals of Music Theory</a:t>
            </a:r>
          </a:p>
        </p:txBody>
      </p:sp>
      <p:sp>
        <p:nvSpPr>
          <p:cNvPr id="5" name="TextBox 4">
            <a:extLst>
              <a:ext uri="{FF2B5EF4-FFF2-40B4-BE49-F238E27FC236}">
                <a16:creationId xmlns:a16="http://schemas.microsoft.com/office/drawing/2014/main" id="{D79584DC-97E0-F4CD-C1E5-C8EB739359A5}"/>
              </a:ext>
            </a:extLst>
          </p:cNvPr>
          <p:cNvSpPr txBox="1"/>
          <p:nvPr/>
        </p:nvSpPr>
        <p:spPr>
          <a:xfrm>
            <a:off x="609600" y="1255776"/>
            <a:ext cx="7315200" cy="4040337"/>
          </a:xfrm>
          <a:prstGeom prst="rect">
            <a:avLst/>
          </a:prstGeom>
          <a:noFill/>
        </p:spPr>
        <p:txBody>
          <a:bodyPr wrap="square" rtlCol="0">
            <a:spAutoFit/>
          </a:bodyPr>
          <a:lstStyle/>
          <a:p>
            <a:pPr marL="285750" indent="-285750" fontAlgn="base">
              <a:lnSpc>
                <a:spcPct val="120000"/>
              </a:lnSpc>
              <a:buFont typeface="Arial" panose="020B0604020202020204" pitchFamily="34" charset="0"/>
              <a:buChar char="•"/>
            </a:pPr>
            <a:r>
              <a:rPr lang="en-GB" sz="2400">
                <a:cs typeface="Calibri"/>
              </a:rPr>
              <a:t>Open </a:t>
            </a:r>
            <a:r>
              <a:rPr lang="en-GB" sz="2400" err="1">
                <a:cs typeface="Calibri"/>
              </a:rPr>
              <a:t>eTextbook</a:t>
            </a:r>
            <a:r>
              <a:rPr lang="en-GB" sz="2400">
                <a:cs typeface="Calibri"/>
              </a:rPr>
              <a:t> </a:t>
            </a:r>
            <a:r>
              <a:rPr lang="en-GB" sz="2400">
                <a:cs typeface="Calibri"/>
                <a:hlinkClick r:id="rId4"/>
              </a:rPr>
              <a:t>https://books.ed.ac.uk/edinburgh-diamond/catalog/book/ed-9781912669226</a:t>
            </a:r>
            <a:r>
              <a:rPr lang="en-GB" sz="2400">
                <a:cs typeface="Calibri"/>
              </a:rPr>
              <a:t> </a:t>
            </a:r>
          </a:p>
          <a:p>
            <a:pPr marL="285750" indent="-285750" fontAlgn="base">
              <a:lnSpc>
                <a:spcPct val="120000"/>
              </a:lnSpc>
              <a:buFont typeface="Arial" panose="020B0604020202020204" pitchFamily="34" charset="0"/>
              <a:buChar char="•"/>
            </a:pPr>
            <a:r>
              <a:rPr lang="en-GB" sz="2400" err="1">
                <a:cs typeface="Calibri"/>
              </a:rPr>
              <a:t>Coursersa</a:t>
            </a:r>
            <a:r>
              <a:rPr lang="en-GB" sz="2400">
                <a:cs typeface="Calibri"/>
              </a:rPr>
              <a:t> MOOC </a:t>
            </a:r>
            <a:r>
              <a:rPr lang="en-GB" sz="2400">
                <a:cs typeface="Calibri"/>
                <a:hlinkClick r:id="rId5"/>
              </a:rPr>
              <a:t>https://www.coursera.org/learn/edinburgh-music-theory</a:t>
            </a:r>
            <a:r>
              <a:rPr lang="en-GB" sz="2400">
                <a:cs typeface="Calibri"/>
              </a:rPr>
              <a:t> </a:t>
            </a:r>
          </a:p>
          <a:p>
            <a:pPr marL="285750" indent="-285750" fontAlgn="base">
              <a:lnSpc>
                <a:spcPct val="120000"/>
              </a:lnSpc>
              <a:buFont typeface="Arial" panose="020B0604020202020204" pitchFamily="34" charset="0"/>
              <a:buChar char="•"/>
            </a:pPr>
            <a:r>
              <a:rPr lang="en-GB" sz="2400">
                <a:cs typeface="Calibri"/>
              </a:rPr>
              <a:t>Open licensed videos </a:t>
            </a:r>
            <a:r>
              <a:rPr lang="en-GB" sz="2400">
                <a:hlinkClick r:id="rId6"/>
              </a:rPr>
              <a:t>https://media.ed.ac.uk/channel/Fundamentals+of+Music+Theory/</a:t>
            </a:r>
            <a:r>
              <a:rPr lang="en-GB" sz="2400"/>
              <a:t> </a:t>
            </a:r>
            <a:endParaRPr lang="en-GB" sz="2400">
              <a:cs typeface="Calibri"/>
            </a:endParaRPr>
          </a:p>
          <a:p>
            <a:pPr marL="285750" indent="-285750" fontAlgn="base">
              <a:lnSpc>
                <a:spcPct val="120000"/>
              </a:lnSpc>
              <a:buFont typeface="Arial" panose="020B0604020202020204" pitchFamily="34" charset="0"/>
              <a:buChar char="•"/>
            </a:pPr>
            <a:r>
              <a:rPr lang="en-GB" sz="2400">
                <a:cs typeface="Calibri"/>
              </a:rPr>
              <a:t>Project blog </a:t>
            </a:r>
            <a:r>
              <a:rPr lang="en-GB" sz="2400">
                <a:cs typeface="Calibri"/>
                <a:hlinkClick r:id="rId7"/>
              </a:rPr>
              <a:t>https://blogs.ed.ac.uk/opentextbooks/</a:t>
            </a:r>
            <a:r>
              <a:rPr lang="en-GB" sz="2400">
                <a:cs typeface="Calibri"/>
              </a:rPr>
              <a:t> </a:t>
            </a:r>
            <a:endParaRPr lang="en-GB" sz="3200">
              <a:cs typeface="Calibri"/>
            </a:endParaRPr>
          </a:p>
        </p:txBody>
      </p:sp>
    </p:spTree>
    <p:extLst>
      <p:ext uri="{BB962C8B-B14F-4D97-AF65-F5344CB8AC3E}">
        <p14:creationId xmlns:p14="http://schemas.microsoft.com/office/powerpoint/2010/main" val="3974170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12721D-E96C-D7A5-75EE-F67F40B6A3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0352" y="111164"/>
            <a:ext cx="6848214" cy="5748704"/>
          </a:xfrm>
          <a:prstGeom prst="rect">
            <a:avLst/>
          </a:prstGeom>
        </p:spPr>
      </p:pic>
      <p:sp>
        <p:nvSpPr>
          <p:cNvPr id="3" name="Content Placeholder 2">
            <a:extLst>
              <a:ext uri="{FF2B5EF4-FFF2-40B4-BE49-F238E27FC236}">
                <a16:creationId xmlns:a16="http://schemas.microsoft.com/office/drawing/2014/main" id="{1579AE34-C284-D8A3-661A-BAEF665B9FDA}"/>
              </a:ext>
            </a:extLst>
          </p:cNvPr>
          <p:cNvSpPr>
            <a:spLocks noGrp="1"/>
          </p:cNvSpPr>
          <p:nvPr>
            <p:ph sz="half" idx="2"/>
          </p:nvPr>
        </p:nvSpPr>
        <p:spPr>
          <a:xfrm>
            <a:off x="201418" y="2387987"/>
            <a:ext cx="3872641" cy="3020599"/>
          </a:xfrm>
        </p:spPr>
        <p:txBody>
          <a:bodyPr>
            <a:normAutofit/>
          </a:bodyPr>
          <a:lstStyle/>
          <a:p>
            <a:pPr marL="0" indent="0">
              <a:buNone/>
            </a:pPr>
            <a:r>
              <a:rPr lang="en-GB"/>
              <a:t>Open educational resources are given as much prominence on our website as courses.</a:t>
            </a:r>
          </a:p>
          <a:p>
            <a:pPr marL="0" indent="0">
              <a:buNone/>
            </a:pPr>
            <a:endParaRPr lang="en-GB"/>
          </a:p>
          <a:p>
            <a:pPr marL="0" indent="0">
              <a:buNone/>
            </a:pPr>
            <a:r>
              <a:rPr lang="en-GB" sz="2400"/>
              <a:t>www.onlinecourses.ed.ac.uk</a:t>
            </a:r>
          </a:p>
        </p:txBody>
      </p:sp>
      <p:sp>
        <p:nvSpPr>
          <p:cNvPr id="5" name="Rectangle: Rounded Corners 4">
            <a:extLst>
              <a:ext uri="{FF2B5EF4-FFF2-40B4-BE49-F238E27FC236}">
                <a16:creationId xmlns:a16="http://schemas.microsoft.com/office/drawing/2014/main" id="{1572FEC4-4A0F-00D2-0B35-D95BECA7756B}"/>
              </a:ext>
            </a:extLst>
          </p:cNvPr>
          <p:cNvSpPr/>
          <p:nvPr/>
        </p:nvSpPr>
        <p:spPr>
          <a:xfrm>
            <a:off x="4970352" y="4059211"/>
            <a:ext cx="1786280" cy="225709"/>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6E102E26-2988-BB83-BE8B-604E1DEB274B}"/>
              </a:ext>
            </a:extLst>
          </p:cNvPr>
          <p:cNvSpPr>
            <a:spLocks noGrp="1"/>
          </p:cNvSpPr>
          <p:nvPr>
            <p:ph type="title"/>
          </p:nvPr>
        </p:nvSpPr>
        <p:spPr>
          <a:xfrm>
            <a:off x="201418" y="448477"/>
            <a:ext cx="4105476" cy="1325563"/>
          </a:xfrm>
        </p:spPr>
        <p:txBody>
          <a:bodyPr>
            <a:normAutofit fontScale="90000"/>
          </a:bodyPr>
          <a:lstStyle/>
          <a:p>
            <a:r>
              <a:rPr lang="en-US"/>
              <a:t>Promoting </a:t>
            </a:r>
            <a:br>
              <a:rPr lang="en-US"/>
            </a:br>
            <a:r>
              <a:rPr lang="en-US"/>
              <a:t>open learning </a:t>
            </a:r>
            <a:br>
              <a:rPr lang="en-US"/>
            </a:br>
            <a:r>
              <a:rPr lang="en-US"/>
              <a:t>opportunities</a:t>
            </a:r>
            <a:endParaRPr lang="en-GB"/>
          </a:p>
        </p:txBody>
      </p:sp>
    </p:spTree>
    <p:extLst>
      <p:ext uri="{BB962C8B-B14F-4D97-AF65-F5344CB8AC3E}">
        <p14:creationId xmlns:p14="http://schemas.microsoft.com/office/powerpoint/2010/main" val="1919509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B1828D-BDE6-8292-8681-9939A95B8F66}"/>
              </a:ext>
            </a:extLst>
          </p:cNvPr>
          <p:cNvSpPr/>
          <p:nvPr/>
        </p:nvSpPr>
        <p:spPr>
          <a:xfrm>
            <a:off x="8335926" y="5305647"/>
            <a:ext cx="3856074" cy="15523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3FE95155-2646-B6BF-D405-2D1499A6F12D}"/>
              </a:ext>
            </a:extLst>
          </p:cNvPr>
          <p:cNvSpPr>
            <a:spLocks noGrp="1"/>
          </p:cNvSpPr>
          <p:nvPr>
            <p:ph sz="half" idx="1"/>
          </p:nvPr>
        </p:nvSpPr>
        <p:spPr/>
        <p:txBody>
          <a:bodyPr/>
          <a:lstStyle/>
          <a:p>
            <a:endParaRPr lang="en-GB"/>
          </a:p>
        </p:txBody>
      </p:sp>
      <p:pic>
        <p:nvPicPr>
          <p:cNvPr id="8" name="Picture 7">
            <a:extLst>
              <a:ext uri="{FF2B5EF4-FFF2-40B4-BE49-F238E27FC236}">
                <a16:creationId xmlns:a16="http://schemas.microsoft.com/office/drawing/2014/main" id="{3AA9FF47-FE46-EB7D-E4FA-3BE6AD455741}"/>
              </a:ext>
            </a:extLst>
          </p:cNvPr>
          <p:cNvPicPr>
            <a:picLocks noChangeAspect="1"/>
          </p:cNvPicPr>
          <p:nvPr/>
        </p:nvPicPr>
        <p:blipFill>
          <a:blip r:embed="rId3"/>
          <a:stretch>
            <a:fillRect/>
          </a:stretch>
        </p:blipFill>
        <p:spPr>
          <a:xfrm>
            <a:off x="0" y="0"/>
            <a:ext cx="8877782" cy="8028196"/>
          </a:xfrm>
          <a:prstGeom prst="rect">
            <a:avLst/>
          </a:prstGeom>
        </p:spPr>
      </p:pic>
      <p:sp>
        <p:nvSpPr>
          <p:cNvPr id="10" name="Rectangle: Rounded Corners 9">
            <a:extLst>
              <a:ext uri="{FF2B5EF4-FFF2-40B4-BE49-F238E27FC236}">
                <a16:creationId xmlns:a16="http://schemas.microsoft.com/office/drawing/2014/main" id="{E8E6B273-9C09-8F85-9B5D-E3D09A80827E}"/>
              </a:ext>
            </a:extLst>
          </p:cNvPr>
          <p:cNvSpPr/>
          <p:nvPr/>
        </p:nvSpPr>
        <p:spPr>
          <a:xfrm>
            <a:off x="6592186" y="4399984"/>
            <a:ext cx="2370745" cy="1750951"/>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9A278F78-A5FE-4AD4-AF61-28D5B23C97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75121" y="162962"/>
            <a:ext cx="1590026" cy="2933323"/>
          </a:xfrm>
          <a:prstGeom prst="rect">
            <a:avLst/>
          </a:prstGeom>
        </p:spPr>
      </p:pic>
      <p:pic>
        <p:nvPicPr>
          <p:cNvPr id="14" name="Picture 13">
            <a:extLst>
              <a:ext uri="{FF2B5EF4-FFF2-40B4-BE49-F238E27FC236}">
                <a16:creationId xmlns:a16="http://schemas.microsoft.com/office/drawing/2014/main" id="{069A98EF-5C09-B6BB-B5FB-06B2D32ED2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75121" y="3578453"/>
            <a:ext cx="1602080" cy="2933323"/>
          </a:xfrm>
          <a:prstGeom prst="rect">
            <a:avLst/>
          </a:prstGeom>
        </p:spPr>
      </p:pic>
      <p:sp>
        <p:nvSpPr>
          <p:cNvPr id="15" name="Rectangle: Rounded Corners 14">
            <a:extLst>
              <a:ext uri="{FF2B5EF4-FFF2-40B4-BE49-F238E27FC236}">
                <a16:creationId xmlns:a16="http://schemas.microsoft.com/office/drawing/2014/main" id="{7194F46A-48D1-DFA4-0311-CD3ADF2841B0}"/>
              </a:ext>
            </a:extLst>
          </p:cNvPr>
          <p:cNvSpPr/>
          <p:nvPr/>
        </p:nvSpPr>
        <p:spPr>
          <a:xfrm>
            <a:off x="-4493" y="5774602"/>
            <a:ext cx="6511530" cy="376333"/>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6266D98D-7637-DDFD-0C71-DB19DB63D3E8}"/>
              </a:ext>
            </a:extLst>
          </p:cNvPr>
          <p:cNvSpPr/>
          <p:nvPr/>
        </p:nvSpPr>
        <p:spPr>
          <a:xfrm>
            <a:off x="6592186" y="1941969"/>
            <a:ext cx="2370745" cy="828392"/>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3910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C8FA93-6AD0-6071-B4A2-69AA41CC0B8C}"/>
              </a:ext>
            </a:extLst>
          </p:cNvPr>
          <p:cNvSpPr/>
          <p:nvPr/>
        </p:nvSpPr>
        <p:spPr>
          <a:xfrm>
            <a:off x="0" y="5549774"/>
            <a:ext cx="12192000" cy="1308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E764EEC0-F008-9040-3592-AA542560D69F}"/>
              </a:ext>
            </a:extLst>
          </p:cNvPr>
          <p:cNvPicPr>
            <a:picLocks noChangeAspect="1"/>
          </p:cNvPicPr>
          <p:nvPr/>
        </p:nvPicPr>
        <p:blipFill>
          <a:blip r:embed="rId3"/>
          <a:stretch>
            <a:fillRect/>
          </a:stretch>
        </p:blipFill>
        <p:spPr>
          <a:xfrm>
            <a:off x="0" y="0"/>
            <a:ext cx="7244046" cy="6858000"/>
          </a:xfrm>
          <a:prstGeom prst="rect">
            <a:avLst/>
          </a:prstGeom>
        </p:spPr>
      </p:pic>
      <p:grpSp>
        <p:nvGrpSpPr>
          <p:cNvPr id="12" name="Group 11">
            <a:extLst>
              <a:ext uri="{FF2B5EF4-FFF2-40B4-BE49-F238E27FC236}">
                <a16:creationId xmlns:a16="http://schemas.microsoft.com/office/drawing/2014/main" id="{F62B6525-D805-F98D-6FE4-706EF10FC1D0}"/>
              </a:ext>
            </a:extLst>
          </p:cNvPr>
          <p:cNvGrpSpPr/>
          <p:nvPr/>
        </p:nvGrpSpPr>
        <p:grpSpPr>
          <a:xfrm>
            <a:off x="1599446" y="2136618"/>
            <a:ext cx="10157988" cy="2055136"/>
            <a:chOff x="2034012" y="1557196"/>
            <a:chExt cx="10157988" cy="2055136"/>
          </a:xfrm>
        </p:grpSpPr>
        <p:sp>
          <p:nvSpPr>
            <p:cNvPr id="11" name="Rectangle 10">
              <a:extLst>
                <a:ext uri="{FF2B5EF4-FFF2-40B4-BE49-F238E27FC236}">
                  <a16:creationId xmlns:a16="http://schemas.microsoft.com/office/drawing/2014/main" id="{B89D4CD1-70CB-18C5-4FA2-9A203C5CD5BD}"/>
                </a:ext>
              </a:extLst>
            </p:cNvPr>
            <p:cNvSpPr/>
            <p:nvPr/>
          </p:nvSpPr>
          <p:spPr>
            <a:xfrm>
              <a:off x="2034012" y="1557196"/>
              <a:ext cx="10157988" cy="2055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94C0D9F4-173B-E4C4-0D60-EE087D29B1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76999" y="1705069"/>
              <a:ext cx="9872013" cy="1759390"/>
            </a:xfrm>
            <a:prstGeom prst="rect">
              <a:avLst/>
            </a:prstGeom>
          </p:spPr>
        </p:pic>
      </p:grpSp>
    </p:spTree>
    <p:extLst>
      <p:ext uri="{BB962C8B-B14F-4D97-AF65-F5344CB8AC3E}">
        <p14:creationId xmlns:p14="http://schemas.microsoft.com/office/powerpoint/2010/main" val="1417048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E49BCFF-2C63-649A-E0E0-45A7DAC6E6E3}"/>
              </a:ext>
            </a:extLst>
          </p:cNvPr>
          <p:cNvPicPr>
            <a:picLocks noGrp="1" noChangeAspect="1"/>
          </p:cNvPicPr>
          <p:nvPr>
            <p:ph sz="half" idx="2"/>
          </p:nvPr>
        </p:nvPicPr>
        <p:blipFill>
          <a:blip r:embed="rId3"/>
          <a:stretch>
            <a:fillRect/>
          </a:stretch>
        </p:blipFill>
        <p:spPr>
          <a:xfrm>
            <a:off x="6687289" y="830482"/>
            <a:ext cx="4968424" cy="5045217"/>
          </a:xfrm>
          <a:prstGeom prst="rect">
            <a:avLst/>
          </a:prstGeom>
        </p:spPr>
      </p:pic>
      <p:pic>
        <p:nvPicPr>
          <p:cNvPr id="6" name="Picture 5">
            <a:extLst>
              <a:ext uri="{FF2B5EF4-FFF2-40B4-BE49-F238E27FC236}">
                <a16:creationId xmlns:a16="http://schemas.microsoft.com/office/drawing/2014/main" id="{2D1A76E1-EF07-AAC4-445D-FB848C576EEB}"/>
              </a:ext>
            </a:extLst>
          </p:cNvPr>
          <p:cNvPicPr>
            <a:picLocks noChangeAspect="1"/>
          </p:cNvPicPr>
          <p:nvPr/>
        </p:nvPicPr>
        <p:blipFill>
          <a:blip r:embed="rId4"/>
          <a:stretch>
            <a:fillRect/>
          </a:stretch>
        </p:blipFill>
        <p:spPr>
          <a:xfrm>
            <a:off x="101081" y="41908"/>
            <a:ext cx="6586208" cy="5735305"/>
          </a:xfrm>
          <a:prstGeom prst="rect">
            <a:avLst/>
          </a:prstGeom>
        </p:spPr>
      </p:pic>
    </p:spTree>
    <p:extLst>
      <p:ext uri="{BB962C8B-B14F-4D97-AF65-F5344CB8AC3E}">
        <p14:creationId xmlns:p14="http://schemas.microsoft.com/office/powerpoint/2010/main" val="4029312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2E9A36-ACD4-2CBC-6C4D-F569D6E1BE30}"/>
              </a:ext>
            </a:extLst>
          </p:cNvPr>
          <p:cNvSpPr/>
          <p:nvPr/>
        </p:nvSpPr>
        <p:spPr>
          <a:xfrm>
            <a:off x="0" y="5549774"/>
            <a:ext cx="12192000" cy="1308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B4BF7E38-1167-1B1A-2C92-DF63FD185366}"/>
              </a:ext>
            </a:extLst>
          </p:cNvPr>
          <p:cNvSpPr>
            <a:spLocks noGrp="1"/>
          </p:cNvSpPr>
          <p:nvPr>
            <p:ph sz="half" idx="1"/>
          </p:nvPr>
        </p:nvSpPr>
        <p:spPr>
          <a:xfrm>
            <a:off x="181493" y="233802"/>
            <a:ext cx="7183075" cy="2916803"/>
          </a:xfrm>
        </p:spPr>
        <p:txBody>
          <a:bodyPr>
            <a:normAutofit/>
          </a:bodyPr>
          <a:lstStyle/>
          <a:p>
            <a:pPr marL="0" indent="0">
              <a:buNone/>
            </a:pPr>
            <a:r>
              <a:rPr lang="en-GB"/>
              <a:t>The spirit of ‘open’ is applied also to marketing assets; we use openly licensed imagery and video footage for course landing pages, marketing graphics, and course trailers. </a:t>
            </a:r>
          </a:p>
          <a:p>
            <a:pPr marL="0" indent="0">
              <a:buNone/>
            </a:pPr>
            <a:endParaRPr lang="en-GB"/>
          </a:p>
          <a:p>
            <a:endParaRPr lang="en-GB"/>
          </a:p>
        </p:txBody>
      </p:sp>
      <p:pic>
        <p:nvPicPr>
          <p:cNvPr id="10" name="Picture 9" descr="A person standing in a library&#10;&#10;Description automatically generated with medium confidence">
            <a:extLst>
              <a:ext uri="{FF2B5EF4-FFF2-40B4-BE49-F238E27FC236}">
                <a16:creationId xmlns:a16="http://schemas.microsoft.com/office/drawing/2014/main" id="{79DFAF8D-FE3F-4F3E-F822-01FE096982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66893" y="233802"/>
            <a:ext cx="4035780" cy="2491222"/>
          </a:xfrm>
          <a:prstGeom prst="rect">
            <a:avLst/>
          </a:prstGeom>
        </p:spPr>
      </p:pic>
      <p:pic>
        <p:nvPicPr>
          <p:cNvPr id="12" name="Picture 11">
            <a:extLst>
              <a:ext uri="{FF2B5EF4-FFF2-40B4-BE49-F238E27FC236}">
                <a16:creationId xmlns:a16="http://schemas.microsoft.com/office/drawing/2014/main" id="{5A346F54-3C06-3AE6-9305-7A84674C07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433" y="4131416"/>
            <a:ext cx="5487237" cy="2492782"/>
          </a:xfrm>
          <a:prstGeom prst="rect">
            <a:avLst/>
          </a:prstGeom>
        </p:spPr>
      </p:pic>
      <p:pic>
        <p:nvPicPr>
          <p:cNvPr id="15" name="Picture 14">
            <a:extLst>
              <a:ext uri="{FF2B5EF4-FFF2-40B4-BE49-F238E27FC236}">
                <a16:creationId xmlns:a16="http://schemas.microsoft.com/office/drawing/2014/main" id="{0647EC87-8519-50CB-6768-FAD7208195F6}"/>
              </a:ext>
            </a:extLst>
          </p:cNvPr>
          <p:cNvPicPr>
            <a:picLocks noChangeAspect="1"/>
          </p:cNvPicPr>
          <p:nvPr/>
        </p:nvPicPr>
        <p:blipFill>
          <a:blip r:embed="rId5"/>
          <a:stretch>
            <a:fillRect/>
          </a:stretch>
        </p:blipFill>
        <p:spPr>
          <a:xfrm>
            <a:off x="285433" y="2046549"/>
            <a:ext cx="7183075" cy="1770565"/>
          </a:xfrm>
          <a:prstGeom prst="rect">
            <a:avLst/>
          </a:prstGeom>
        </p:spPr>
      </p:pic>
      <p:pic>
        <p:nvPicPr>
          <p:cNvPr id="17" name="Picture 16">
            <a:extLst>
              <a:ext uri="{FF2B5EF4-FFF2-40B4-BE49-F238E27FC236}">
                <a16:creationId xmlns:a16="http://schemas.microsoft.com/office/drawing/2014/main" id="{9FE1E78A-2A98-1471-B402-BE06C6C9C0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99609" y="3803252"/>
            <a:ext cx="4503064" cy="2934533"/>
          </a:xfrm>
          <a:prstGeom prst="rect">
            <a:avLst/>
          </a:prstGeom>
        </p:spPr>
      </p:pic>
    </p:spTree>
    <p:extLst>
      <p:ext uri="{BB962C8B-B14F-4D97-AF65-F5344CB8AC3E}">
        <p14:creationId xmlns:p14="http://schemas.microsoft.com/office/powerpoint/2010/main" val="3159122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655F-B5B3-4B8C-9CDD-5D75BC697903}"/>
              </a:ext>
            </a:extLst>
          </p:cNvPr>
          <p:cNvSpPr>
            <a:spLocks noGrp="1"/>
          </p:cNvSpPr>
          <p:nvPr>
            <p:ph type="title"/>
          </p:nvPr>
        </p:nvSpPr>
        <p:spPr>
          <a:xfrm>
            <a:off x="838200" y="174625"/>
            <a:ext cx="10515600" cy="1325563"/>
          </a:xfrm>
        </p:spPr>
        <p:txBody>
          <a:bodyPr/>
          <a:lstStyle/>
          <a:p>
            <a:r>
              <a:rPr lang="en-US"/>
              <a:t>Looking to the future</a:t>
            </a:r>
            <a:endParaRPr lang="en-GB"/>
          </a:p>
        </p:txBody>
      </p:sp>
      <p:sp>
        <p:nvSpPr>
          <p:cNvPr id="6" name="Content Placeholder 2">
            <a:extLst>
              <a:ext uri="{FF2B5EF4-FFF2-40B4-BE49-F238E27FC236}">
                <a16:creationId xmlns:a16="http://schemas.microsoft.com/office/drawing/2014/main" id="{AF433314-3131-312C-6D84-882BA2B1543F}"/>
              </a:ext>
            </a:extLst>
          </p:cNvPr>
          <p:cNvSpPr>
            <a:spLocks noGrp="1"/>
          </p:cNvSpPr>
          <p:nvPr>
            <p:ph sz="half" idx="1"/>
          </p:nvPr>
        </p:nvSpPr>
        <p:spPr>
          <a:xfrm>
            <a:off x="838200" y="1499054"/>
            <a:ext cx="10469136" cy="4016375"/>
          </a:xfrm>
        </p:spPr>
        <p:txBody>
          <a:bodyPr vert="horz" lIns="91440" tIns="45720" rIns="91440" bIns="45720" rtlCol="0" anchor="t">
            <a:normAutofit fontScale="92500"/>
          </a:bodyPr>
          <a:lstStyle/>
          <a:p>
            <a:r>
              <a:rPr lang="en-GB">
                <a:latin typeface="Source Sans Pro"/>
                <a:ea typeface="Source Sans Pro"/>
              </a:rPr>
              <a:t>Ongoing institutional commitment to open education.</a:t>
            </a:r>
          </a:p>
          <a:p>
            <a:r>
              <a:rPr lang="en-GB">
                <a:latin typeface="Source Sans Pro"/>
                <a:ea typeface="Source Sans Pro"/>
              </a:rPr>
              <a:t>Finding new ways to use content we’ve already created.</a:t>
            </a:r>
            <a:endParaRPr lang="en-GB">
              <a:ea typeface="Source Sans Pro" panose="020B0503030403020204" pitchFamily="34" charset="77"/>
            </a:endParaRPr>
          </a:p>
          <a:p>
            <a:r>
              <a:rPr lang="en-GB">
                <a:latin typeface="Source Sans Pro"/>
                <a:ea typeface="Source Sans Pro"/>
              </a:rPr>
              <a:t>MOOCs continue to be useful, but partners change business model / approach and we need to manage risk.</a:t>
            </a:r>
            <a:endParaRPr lang="en-GB">
              <a:ea typeface="Source Sans Pro" panose="020B0503030403020204" pitchFamily="34" charset="77"/>
            </a:endParaRPr>
          </a:p>
          <a:p>
            <a:pPr lvl="1"/>
            <a:r>
              <a:rPr lang="en-GB">
                <a:latin typeface="Source Sans Pro"/>
                <a:ea typeface="Source Sans Pro"/>
              </a:rPr>
              <a:t>Being 'open' helps manage risk (not reliant on any one partner).</a:t>
            </a:r>
            <a:endParaRPr lang="en-GB">
              <a:ea typeface="Source Sans Pro" panose="020B0503030403020204" pitchFamily="34" charset="77"/>
            </a:endParaRPr>
          </a:p>
          <a:p>
            <a:pPr lvl="1"/>
            <a:r>
              <a:rPr lang="en-GB">
                <a:latin typeface="Source Sans Pro"/>
                <a:ea typeface="Source Sans Pro"/>
              </a:rPr>
              <a:t>Dual listing / internal reuse.</a:t>
            </a:r>
            <a:endParaRPr lang="en-GB">
              <a:ea typeface="Source Sans Pro" panose="020B0503030403020204" pitchFamily="34" charset="77"/>
            </a:endParaRPr>
          </a:p>
          <a:p>
            <a:r>
              <a:rPr lang="en-GB">
                <a:latin typeface="Source Sans Pro"/>
                <a:ea typeface="Source Sans Pro"/>
              </a:rPr>
              <a:t>Platform strategy (new short courses platform).</a:t>
            </a:r>
            <a:endParaRPr lang="en-GB">
              <a:ea typeface="Source Sans Pro" panose="020B0503030403020204" pitchFamily="34" charset="77"/>
            </a:endParaRPr>
          </a:p>
          <a:p>
            <a:r>
              <a:rPr lang="en-GB">
                <a:latin typeface="Source Sans Pro"/>
                <a:ea typeface="Source Sans Pro"/>
              </a:rPr>
              <a:t>New forms of credentialing (new badges platform).</a:t>
            </a:r>
            <a:endParaRPr lang="en-GB">
              <a:ea typeface="Source Sans Pro" panose="020B0503030403020204" pitchFamily="34" charset="77"/>
            </a:endParaRPr>
          </a:p>
          <a:p>
            <a:r>
              <a:rPr lang="en-GB">
                <a:latin typeface="Source Sans Pro"/>
                <a:ea typeface="Source Sans Pro"/>
              </a:rPr>
              <a:t>Still experimenting in the space between open and for-credit education.</a:t>
            </a:r>
          </a:p>
          <a:p>
            <a:pPr marL="0" indent="0">
              <a:buNone/>
            </a:pPr>
            <a:endParaRPr lang="en-GB">
              <a:ea typeface="Source Sans Pro" panose="020B0503030403020204" pitchFamily="34" charset="77"/>
            </a:endParaRPr>
          </a:p>
        </p:txBody>
      </p:sp>
    </p:spTree>
    <p:extLst>
      <p:ext uri="{BB962C8B-B14F-4D97-AF65-F5344CB8AC3E}">
        <p14:creationId xmlns:p14="http://schemas.microsoft.com/office/powerpoint/2010/main" val="249045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81245-3DEB-4455-04F5-95E13CF60F84}"/>
              </a:ext>
            </a:extLst>
          </p:cNvPr>
          <p:cNvSpPr>
            <a:spLocks noGrp="1"/>
          </p:cNvSpPr>
          <p:nvPr>
            <p:ph type="title"/>
          </p:nvPr>
        </p:nvSpPr>
        <p:spPr>
          <a:xfrm>
            <a:off x="888322" y="2360035"/>
            <a:ext cx="10515600" cy="1325563"/>
          </a:xfrm>
        </p:spPr>
        <p:txBody>
          <a:bodyPr>
            <a:normAutofit/>
          </a:bodyPr>
          <a:lstStyle/>
          <a:p>
            <a:pPr algn="ctr"/>
            <a:r>
              <a:rPr lang="en-GB" sz="6000">
                <a:latin typeface="Source Sans Pro Semibold"/>
                <a:ea typeface="Source Sans Pro Semibold"/>
              </a:rPr>
              <a:t>QUESTIONS? </a:t>
            </a:r>
            <a:endParaRPr lang="en-GB" sz="6000">
              <a:ea typeface="Source Sans Pro Semibold" panose="020B0503030403020204" pitchFamily="34" charset="77"/>
            </a:endParaRPr>
          </a:p>
        </p:txBody>
      </p:sp>
    </p:spTree>
    <p:extLst>
      <p:ext uri="{BB962C8B-B14F-4D97-AF65-F5344CB8AC3E}">
        <p14:creationId xmlns:p14="http://schemas.microsoft.com/office/powerpoint/2010/main" val="575764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655F-B5B3-4B8C-9CDD-5D75BC697903}"/>
              </a:ext>
            </a:extLst>
          </p:cNvPr>
          <p:cNvSpPr>
            <a:spLocks noGrp="1"/>
          </p:cNvSpPr>
          <p:nvPr>
            <p:ph type="title"/>
          </p:nvPr>
        </p:nvSpPr>
        <p:spPr>
          <a:xfrm>
            <a:off x="838200" y="365126"/>
            <a:ext cx="10515600" cy="811922"/>
          </a:xfrm>
        </p:spPr>
        <p:txBody>
          <a:bodyPr/>
          <a:lstStyle/>
          <a:p>
            <a:pPr marL="0" indent="0">
              <a:buNone/>
            </a:pPr>
            <a:r>
              <a:rPr lang="en-US">
                <a:latin typeface="Source Sans Pro Semibold"/>
                <a:ea typeface="Source Sans Pro Semibold"/>
              </a:rPr>
              <a:t>Further information</a:t>
            </a:r>
          </a:p>
        </p:txBody>
      </p:sp>
      <p:sp>
        <p:nvSpPr>
          <p:cNvPr id="3" name="Content Placeholder 2">
            <a:extLst>
              <a:ext uri="{FF2B5EF4-FFF2-40B4-BE49-F238E27FC236}">
                <a16:creationId xmlns:a16="http://schemas.microsoft.com/office/drawing/2014/main" id="{E8F69763-5471-4E57-A104-034613E3447B}"/>
              </a:ext>
            </a:extLst>
          </p:cNvPr>
          <p:cNvSpPr>
            <a:spLocks noGrp="1"/>
          </p:cNvSpPr>
          <p:nvPr>
            <p:ph sz="half" idx="1"/>
          </p:nvPr>
        </p:nvSpPr>
        <p:spPr>
          <a:xfrm>
            <a:off x="838199" y="1498061"/>
            <a:ext cx="10747443" cy="4085616"/>
          </a:xfrm>
        </p:spPr>
        <p:txBody>
          <a:bodyPr>
            <a:normAutofit fontScale="85000" lnSpcReduction="20000"/>
          </a:bodyPr>
          <a:lstStyle/>
          <a:p>
            <a:pPr marL="0" indent="0">
              <a:buNone/>
            </a:pPr>
            <a:r>
              <a:rPr lang="en-US" sz="2100" b="1"/>
              <a:t>Online Course Production Service</a:t>
            </a:r>
          </a:p>
          <a:p>
            <a:pPr marL="0" indent="0">
              <a:buNone/>
            </a:pPr>
            <a:r>
              <a:rPr lang="en-US" sz="2100">
                <a:ea typeface="MS PGothic"/>
              </a:rPr>
              <a:t>Web: </a:t>
            </a:r>
            <a:r>
              <a:rPr lang="en-US" sz="2100">
                <a:ea typeface="MS PGothic"/>
                <a:hlinkClick r:id="rId2"/>
              </a:rPr>
              <a:t>https://www.ed.ac.uk/information-services/learning-technology/onlinecourse-production</a:t>
            </a:r>
            <a:r>
              <a:rPr lang="en-US" sz="2100">
                <a:ea typeface="MS PGothic"/>
              </a:rPr>
              <a:t> </a:t>
            </a:r>
            <a:endParaRPr lang="en-US" sz="2100">
              <a:cs typeface="Calibri"/>
            </a:endParaRPr>
          </a:p>
          <a:p>
            <a:pPr marL="0" indent="0">
              <a:buNone/>
            </a:pPr>
            <a:r>
              <a:rPr lang="en-US" sz="2100">
                <a:ea typeface="MS PGothic"/>
              </a:rPr>
              <a:t>Email: </a:t>
            </a:r>
            <a:r>
              <a:rPr lang="en-GB" sz="2100" u="sng">
                <a:solidFill>
                  <a:srgbClr val="244B83"/>
                </a:solidFill>
                <a:latin typeface="Source Sans Pro"/>
                <a:ea typeface="MS PGothic"/>
                <a:hlinkClick r:id="rId3"/>
              </a:rPr>
              <a:t>course-production-team@ed.ac.uk</a:t>
            </a:r>
            <a:r>
              <a:rPr lang="en-US" sz="2100" u="sng">
                <a:solidFill>
                  <a:srgbClr val="244B83"/>
                </a:solidFill>
                <a:latin typeface="Source Sans Pro"/>
                <a:ea typeface="MS PGothic"/>
              </a:rPr>
              <a:t> </a:t>
            </a:r>
            <a:endParaRPr lang="en-US" sz="2100" u="sng">
              <a:solidFill>
                <a:srgbClr val="244B83"/>
              </a:solidFill>
              <a:latin typeface="Source Sans Pro" panose="020B0503030403020204" pitchFamily="34" charset="0"/>
            </a:endParaRPr>
          </a:p>
          <a:p>
            <a:pPr marL="0" indent="0">
              <a:buNone/>
            </a:pPr>
            <a:r>
              <a:rPr lang="en-US" sz="2100" b="1"/>
              <a:t>OER Service</a:t>
            </a:r>
          </a:p>
          <a:p>
            <a:pPr marL="0" indent="0">
              <a:buNone/>
            </a:pPr>
            <a:r>
              <a:rPr lang="en-US" sz="2100"/>
              <a:t>Web: </a:t>
            </a:r>
            <a:r>
              <a:rPr lang="en-US" sz="2100">
                <a:hlinkClick r:id="rId4"/>
              </a:rPr>
              <a:t>https://open.ed.ac.uk/</a:t>
            </a:r>
            <a:r>
              <a:rPr lang="en-US" sz="2100"/>
              <a:t> </a:t>
            </a:r>
          </a:p>
          <a:p>
            <a:pPr marL="0" indent="0">
              <a:buNone/>
            </a:pPr>
            <a:r>
              <a:rPr lang="en-US" sz="2100"/>
              <a:t>Email: </a:t>
            </a:r>
            <a:r>
              <a:rPr lang="en-US" sz="2100">
                <a:hlinkClick r:id="rId5"/>
              </a:rPr>
              <a:t>open.ed@ed.ac.uk</a:t>
            </a:r>
            <a:endParaRPr lang="en-US" sz="2100"/>
          </a:p>
          <a:p>
            <a:pPr marL="0" indent="0">
              <a:buNone/>
            </a:pPr>
            <a:r>
              <a:rPr lang="en-US" sz="2100" b="1"/>
              <a:t>Short Online Courses</a:t>
            </a:r>
          </a:p>
          <a:p>
            <a:pPr marL="0" indent="0">
              <a:buNone/>
            </a:pPr>
            <a:r>
              <a:rPr lang="en-US" sz="2100"/>
              <a:t>Web: </a:t>
            </a:r>
            <a:r>
              <a:rPr lang="en-US" sz="2100">
                <a:hlinkClick r:id="rId6"/>
              </a:rPr>
              <a:t>https://www.onlinecourses.ed.ac.uk/</a:t>
            </a:r>
            <a:r>
              <a:rPr lang="en-US" sz="2100"/>
              <a:t> </a:t>
            </a:r>
          </a:p>
          <a:p>
            <a:pPr marL="0" indent="0">
              <a:buNone/>
            </a:pPr>
            <a:r>
              <a:rPr lang="en-US" sz="2100" b="1"/>
              <a:t>Open Media Bank</a:t>
            </a:r>
          </a:p>
          <a:p>
            <a:pPr marL="0" indent="0">
              <a:buNone/>
            </a:pPr>
            <a:r>
              <a:rPr lang="en-US" sz="2100"/>
              <a:t>Web: </a:t>
            </a:r>
            <a:r>
              <a:rPr lang="en-US" sz="2100">
                <a:hlinkClick r:id="rId7"/>
              </a:rPr>
              <a:t>https://media.ed.ac.uk/channel/Open%2BMedia%2BBank/</a:t>
            </a:r>
            <a:r>
              <a:rPr lang="en-US" sz="2100"/>
              <a:t> </a:t>
            </a:r>
          </a:p>
          <a:p>
            <a:pPr marL="0" indent="0">
              <a:buNone/>
            </a:pPr>
            <a:endParaRPr lang="en-US" sz="2100"/>
          </a:p>
          <a:p>
            <a:pPr marL="0" indent="0">
              <a:buNone/>
            </a:pPr>
            <a:r>
              <a:rPr lang="en-US" sz="1900"/>
              <a:t>This presentation is licensed </a:t>
            </a:r>
            <a:r>
              <a:rPr lang="en-US" sz="1900">
                <a:hlinkClick r:id="rId8"/>
              </a:rPr>
              <a:t>CC BY 4.0</a:t>
            </a:r>
            <a:r>
              <a:rPr lang="en-US" sz="1900"/>
              <a:t>, University of Edinburgh, unless otherwise indicated. </a:t>
            </a:r>
          </a:p>
          <a:p>
            <a:pPr marL="0" indent="0">
              <a:buNone/>
            </a:pPr>
            <a:endParaRPr lang="en-US" sz="2100"/>
          </a:p>
          <a:p>
            <a:endParaRPr lang="en-GB"/>
          </a:p>
        </p:txBody>
      </p:sp>
    </p:spTree>
    <p:extLst>
      <p:ext uri="{BB962C8B-B14F-4D97-AF65-F5344CB8AC3E}">
        <p14:creationId xmlns:p14="http://schemas.microsoft.com/office/powerpoint/2010/main" val="2156648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655F-B5B3-4B8C-9CDD-5D75BC697903}"/>
              </a:ext>
            </a:extLst>
          </p:cNvPr>
          <p:cNvSpPr>
            <a:spLocks noGrp="1"/>
          </p:cNvSpPr>
          <p:nvPr>
            <p:ph type="title"/>
          </p:nvPr>
        </p:nvSpPr>
        <p:spPr/>
        <p:txBody>
          <a:bodyPr/>
          <a:lstStyle/>
          <a:p>
            <a:r>
              <a:rPr lang="en-GB">
                <a:latin typeface="Source Sans Pro Semibold"/>
                <a:ea typeface="Source Sans Pro Semibold"/>
              </a:rPr>
              <a:t>MOOCs &amp; OERs</a:t>
            </a:r>
            <a:endParaRPr lang="en-GB"/>
          </a:p>
        </p:txBody>
      </p:sp>
      <p:pic>
        <p:nvPicPr>
          <p:cNvPr id="5" name="Picture 4">
            <a:extLst>
              <a:ext uri="{FF2B5EF4-FFF2-40B4-BE49-F238E27FC236}">
                <a16:creationId xmlns:a16="http://schemas.microsoft.com/office/drawing/2014/main" id="{50422F1F-2B3D-048E-57E5-4D1231B3FF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923" y="1494408"/>
            <a:ext cx="5847831" cy="3535652"/>
          </a:xfrm>
          <a:prstGeom prst="rect">
            <a:avLst/>
          </a:prstGeom>
        </p:spPr>
      </p:pic>
      <p:pic>
        <p:nvPicPr>
          <p:cNvPr id="6" name="Picture 5">
            <a:extLst>
              <a:ext uri="{FF2B5EF4-FFF2-40B4-BE49-F238E27FC236}">
                <a16:creationId xmlns:a16="http://schemas.microsoft.com/office/drawing/2014/main" id="{2C6DE8C5-6F7E-D203-A663-F62D16E686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14550" y="2226391"/>
            <a:ext cx="6476919" cy="3638734"/>
          </a:xfrm>
          <a:prstGeom prst="rect">
            <a:avLst/>
          </a:prstGeom>
        </p:spPr>
      </p:pic>
    </p:spTree>
    <p:extLst>
      <p:ext uri="{BB962C8B-B14F-4D97-AF65-F5344CB8AC3E}">
        <p14:creationId xmlns:p14="http://schemas.microsoft.com/office/powerpoint/2010/main" val="3390186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hart, scatter chart&#10;&#10;Description automatically generated">
            <a:extLst>
              <a:ext uri="{FF2B5EF4-FFF2-40B4-BE49-F238E27FC236}">
                <a16:creationId xmlns:a16="http://schemas.microsoft.com/office/drawing/2014/main" id="{04C2767D-9E00-922C-B36B-5ADB9718DC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35558" y="5028455"/>
            <a:ext cx="6906890" cy="1954320"/>
          </a:xfrm>
          <a:prstGeom prst="rect">
            <a:avLst/>
          </a:prstGeom>
        </p:spPr>
      </p:pic>
      <p:pic>
        <p:nvPicPr>
          <p:cNvPr id="7" name="Picture 6" descr="Text&#10;&#10;Description automatically generated">
            <a:extLst>
              <a:ext uri="{FF2B5EF4-FFF2-40B4-BE49-F238E27FC236}">
                <a16:creationId xmlns:a16="http://schemas.microsoft.com/office/drawing/2014/main" id="{53D1B4AC-4282-1B66-0960-03637F52DB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2368" y="264310"/>
            <a:ext cx="6723902" cy="1082042"/>
          </a:xfrm>
          <a:prstGeom prst="rect">
            <a:avLst/>
          </a:prstGeom>
        </p:spPr>
      </p:pic>
      <p:sp>
        <p:nvSpPr>
          <p:cNvPr id="10" name="TextBox 9">
            <a:extLst>
              <a:ext uri="{FF2B5EF4-FFF2-40B4-BE49-F238E27FC236}">
                <a16:creationId xmlns:a16="http://schemas.microsoft.com/office/drawing/2014/main" id="{A9D388AE-E8FE-4E23-4232-E6C15107659D}"/>
              </a:ext>
            </a:extLst>
          </p:cNvPr>
          <p:cNvSpPr txBox="1"/>
          <p:nvPr/>
        </p:nvSpPr>
        <p:spPr>
          <a:xfrm>
            <a:off x="1605644" y="1061357"/>
            <a:ext cx="64633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cs typeface="Arial"/>
              </a:rPr>
              <a:t>Further information</a:t>
            </a:r>
          </a:p>
        </p:txBody>
      </p:sp>
      <p:sp>
        <p:nvSpPr>
          <p:cNvPr id="13" name="TextBox 12">
            <a:extLst>
              <a:ext uri="{FF2B5EF4-FFF2-40B4-BE49-F238E27FC236}">
                <a16:creationId xmlns:a16="http://schemas.microsoft.com/office/drawing/2014/main" id="{0FF8CF6C-4CC1-B8FB-55B8-FFD76A0E67B1}"/>
              </a:ext>
            </a:extLst>
          </p:cNvPr>
          <p:cNvSpPr txBox="1"/>
          <p:nvPr/>
        </p:nvSpPr>
        <p:spPr>
          <a:xfrm>
            <a:off x="1605642" y="1646464"/>
            <a:ext cx="10110106" cy="34830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000" b="1">
                <a:ea typeface="+mn-lt"/>
                <a:cs typeface="+mn-lt"/>
              </a:rPr>
              <a:t>Online Course Production Service</a:t>
            </a:r>
            <a:endParaRPr lang="en-US" sz="2000">
              <a:ea typeface="+mn-lt"/>
              <a:cs typeface="+mn-lt"/>
            </a:endParaRPr>
          </a:p>
          <a:p>
            <a:pPr>
              <a:lnSpc>
                <a:spcPct val="90000"/>
              </a:lnSpc>
              <a:spcBef>
                <a:spcPts val="1000"/>
              </a:spcBef>
            </a:pPr>
            <a:r>
              <a:rPr lang="en-US" sz="2000">
                <a:ea typeface="+mn-lt"/>
                <a:cs typeface="+mn-lt"/>
              </a:rPr>
              <a:t>Web: </a:t>
            </a:r>
            <a:r>
              <a:rPr lang="en-US" sz="2000">
                <a:ea typeface="+mn-lt"/>
                <a:cs typeface="+mn-lt"/>
                <a:hlinkClick r:id="rId4"/>
              </a:rPr>
              <a:t>https://www.ed.ac.uk/information-services/learning-technology/onlinecourse-production</a:t>
            </a:r>
            <a:r>
              <a:rPr lang="en-US" sz="2000">
                <a:ea typeface="+mn-lt"/>
                <a:cs typeface="+mn-lt"/>
              </a:rPr>
              <a:t> </a:t>
            </a:r>
          </a:p>
          <a:p>
            <a:pPr>
              <a:lnSpc>
                <a:spcPct val="90000"/>
              </a:lnSpc>
              <a:spcBef>
                <a:spcPts val="1000"/>
              </a:spcBef>
            </a:pPr>
            <a:r>
              <a:rPr lang="en-US" sz="2000" b="1">
                <a:ea typeface="+mn-lt"/>
                <a:cs typeface="+mn-lt"/>
              </a:rPr>
              <a:t>OER Service</a:t>
            </a:r>
            <a:endParaRPr lang="en-US" sz="2000">
              <a:ea typeface="+mn-lt"/>
              <a:cs typeface="+mn-lt"/>
            </a:endParaRPr>
          </a:p>
          <a:p>
            <a:pPr>
              <a:lnSpc>
                <a:spcPct val="90000"/>
              </a:lnSpc>
              <a:spcBef>
                <a:spcPts val="1000"/>
              </a:spcBef>
            </a:pPr>
            <a:r>
              <a:rPr lang="en-US" sz="2000">
                <a:ea typeface="+mn-lt"/>
                <a:cs typeface="+mn-lt"/>
              </a:rPr>
              <a:t>Web: </a:t>
            </a:r>
            <a:r>
              <a:rPr lang="en-US" sz="2000">
                <a:ea typeface="+mn-lt"/>
                <a:cs typeface="+mn-lt"/>
                <a:hlinkClick r:id="rId5"/>
              </a:rPr>
              <a:t>https://open.ed.ac.uk/</a:t>
            </a:r>
            <a:r>
              <a:rPr lang="en-US" sz="2000">
                <a:ea typeface="+mn-lt"/>
                <a:cs typeface="+mn-lt"/>
              </a:rPr>
              <a:t> </a:t>
            </a:r>
          </a:p>
          <a:p>
            <a:pPr>
              <a:lnSpc>
                <a:spcPct val="90000"/>
              </a:lnSpc>
              <a:spcBef>
                <a:spcPts val="1000"/>
              </a:spcBef>
            </a:pPr>
            <a:r>
              <a:rPr lang="en-US" sz="2000" b="1">
                <a:ea typeface="+mn-lt"/>
                <a:cs typeface="+mn-lt"/>
              </a:rPr>
              <a:t>Short Online Courses</a:t>
            </a:r>
            <a:endParaRPr lang="en-US" sz="2000">
              <a:ea typeface="+mn-lt"/>
              <a:cs typeface="+mn-lt"/>
            </a:endParaRPr>
          </a:p>
          <a:p>
            <a:pPr>
              <a:lnSpc>
                <a:spcPct val="90000"/>
              </a:lnSpc>
              <a:spcBef>
                <a:spcPts val="1000"/>
              </a:spcBef>
            </a:pPr>
            <a:r>
              <a:rPr lang="en-US" sz="2000">
                <a:ea typeface="+mn-lt"/>
                <a:cs typeface="+mn-lt"/>
              </a:rPr>
              <a:t>Web: </a:t>
            </a:r>
            <a:r>
              <a:rPr lang="en-US" sz="2000">
                <a:ea typeface="+mn-lt"/>
                <a:cs typeface="+mn-lt"/>
                <a:hlinkClick r:id="rId6"/>
              </a:rPr>
              <a:t>https://www.onlinecourses.ed.ac.uk/</a:t>
            </a:r>
            <a:r>
              <a:rPr lang="en-US" sz="2000">
                <a:ea typeface="+mn-lt"/>
                <a:cs typeface="+mn-lt"/>
              </a:rPr>
              <a:t> </a:t>
            </a:r>
          </a:p>
          <a:p>
            <a:pPr>
              <a:lnSpc>
                <a:spcPct val="90000"/>
              </a:lnSpc>
              <a:spcBef>
                <a:spcPts val="1000"/>
              </a:spcBef>
            </a:pPr>
            <a:r>
              <a:rPr lang="en-US" sz="2000" b="1">
                <a:ea typeface="+mn-lt"/>
                <a:cs typeface="+mn-lt"/>
              </a:rPr>
              <a:t>Open Media Bank</a:t>
            </a:r>
            <a:endParaRPr lang="en-US" sz="2000">
              <a:ea typeface="+mn-lt"/>
              <a:cs typeface="+mn-lt"/>
            </a:endParaRPr>
          </a:p>
          <a:p>
            <a:pPr>
              <a:lnSpc>
                <a:spcPct val="90000"/>
              </a:lnSpc>
              <a:spcBef>
                <a:spcPts val="1000"/>
              </a:spcBef>
            </a:pPr>
            <a:r>
              <a:rPr lang="en-US" sz="2000">
                <a:ea typeface="+mn-lt"/>
                <a:cs typeface="+mn-lt"/>
              </a:rPr>
              <a:t>Web: </a:t>
            </a:r>
            <a:r>
              <a:rPr lang="en-US" sz="2000">
                <a:ea typeface="+mn-lt"/>
                <a:cs typeface="+mn-lt"/>
                <a:hlinkClick r:id="rId7"/>
              </a:rPr>
              <a:t>https://media.ed.ac.uk/channel/Open%2BMedia%2BBank/</a:t>
            </a:r>
            <a:r>
              <a:rPr lang="en-US" sz="2000">
                <a:ea typeface="+mn-lt"/>
                <a:cs typeface="+mn-lt"/>
              </a:rPr>
              <a:t> </a:t>
            </a:r>
          </a:p>
        </p:txBody>
      </p:sp>
      <p:sp>
        <p:nvSpPr>
          <p:cNvPr id="14" name="TextBox 13">
            <a:extLst>
              <a:ext uri="{FF2B5EF4-FFF2-40B4-BE49-F238E27FC236}">
                <a16:creationId xmlns:a16="http://schemas.microsoft.com/office/drawing/2014/main" id="{03FCD875-2CA5-D52C-D9E7-1FA8DCE00AD0}"/>
              </a:ext>
            </a:extLst>
          </p:cNvPr>
          <p:cNvSpPr txBox="1"/>
          <p:nvPr/>
        </p:nvSpPr>
        <p:spPr>
          <a:xfrm>
            <a:off x="1608364" y="5921829"/>
            <a:ext cx="383177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This presentation is licensed </a:t>
            </a:r>
            <a:r>
              <a:rPr lang="en-US" sz="1600">
                <a:solidFill>
                  <a:srgbClr val="0089AA"/>
                </a:solidFill>
                <a:cs typeface="Segoe UI"/>
                <a:hlinkClick r:id="rId8"/>
              </a:rPr>
              <a:t>CC BY 4.0</a:t>
            </a:r>
            <a:r>
              <a:rPr lang="en-US" sz="1600"/>
              <a:t>, University of Edinburgh, unless otherwise indicated. </a:t>
            </a:r>
            <a:r>
              <a:rPr lang="en-GB" sz="1600">
                <a:cs typeface="Arial"/>
              </a:rPr>
              <a:t>​</a:t>
            </a:r>
          </a:p>
        </p:txBody>
      </p:sp>
    </p:spTree>
    <p:extLst>
      <p:ext uri="{BB962C8B-B14F-4D97-AF65-F5344CB8AC3E}">
        <p14:creationId xmlns:p14="http://schemas.microsoft.com/office/powerpoint/2010/main" val="3292682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D2B7E9-35C0-3177-2EFD-1E42425C45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9305" y="1215341"/>
            <a:ext cx="10865932" cy="4692658"/>
          </a:xfrm>
          <a:prstGeom prst="rect">
            <a:avLst/>
          </a:prstGeom>
        </p:spPr>
      </p:pic>
      <p:sp>
        <p:nvSpPr>
          <p:cNvPr id="2" name="Title 1">
            <a:extLst>
              <a:ext uri="{FF2B5EF4-FFF2-40B4-BE49-F238E27FC236}">
                <a16:creationId xmlns:a16="http://schemas.microsoft.com/office/drawing/2014/main" id="{3559655F-B5B3-4B8C-9CDD-5D75BC697903}"/>
              </a:ext>
            </a:extLst>
          </p:cNvPr>
          <p:cNvSpPr>
            <a:spLocks noGrp="1"/>
          </p:cNvSpPr>
          <p:nvPr>
            <p:ph type="title"/>
          </p:nvPr>
        </p:nvSpPr>
        <p:spPr/>
        <p:txBody>
          <a:bodyPr/>
          <a:lstStyle/>
          <a:p>
            <a:r>
              <a:rPr lang="en-GB">
                <a:latin typeface="Source Sans Pro Semibold"/>
                <a:ea typeface="Source Sans Pro Semibold"/>
              </a:rPr>
              <a:t>How we ‘grew’ Edinburgh MOOCs</a:t>
            </a:r>
          </a:p>
        </p:txBody>
      </p:sp>
    </p:spTree>
    <p:extLst>
      <p:ext uri="{BB962C8B-B14F-4D97-AF65-F5344CB8AC3E}">
        <p14:creationId xmlns:p14="http://schemas.microsoft.com/office/powerpoint/2010/main" val="2566292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655F-B5B3-4B8C-9CDD-5D75BC697903}"/>
              </a:ext>
            </a:extLst>
          </p:cNvPr>
          <p:cNvSpPr>
            <a:spLocks noGrp="1"/>
          </p:cNvSpPr>
          <p:nvPr>
            <p:ph type="title"/>
          </p:nvPr>
        </p:nvSpPr>
        <p:spPr/>
        <p:txBody>
          <a:bodyPr/>
          <a:lstStyle/>
          <a:p>
            <a:r>
              <a:rPr lang="en-GB">
                <a:latin typeface="Source Sans Pro Semibold"/>
                <a:ea typeface="Source Sans Pro Semibold"/>
              </a:rPr>
              <a:t>Fixing technical &amp; copyright debt</a:t>
            </a:r>
            <a:endParaRPr lang="en-GB"/>
          </a:p>
        </p:txBody>
      </p:sp>
      <p:sp>
        <p:nvSpPr>
          <p:cNvPr id="4" name="Content Placeholder 2">
            <a:extLst>
              <a:ext uri="{FF2B5EF4-FFF2-40B4-BE49-F238E27FC236}">
                <a16:creationId xmlns:a16="http://schemas.microsoft.com/office/drawing/2014/main" id="{246DD93D-0B53-3748-0D34-8DBEB8AA5920}"/>
              </a:ext>
            </a:extLst>
          </p:cNvPr>
          <p:cNvSpPr>
            <a:spLocks noGrp="1"/>
          </p:cNvSpPr>
          <p:nvPr>
            <p:ph sz="half" idx="1"/>
          </p:nvPr>
        </p:nvSpPr>
        <p:spPr>
          <a:xfrm>
            <a:off x="838200" y="1825625"/>
            <a:ext cx="10469136" cy="4016375"/>
          </a:xfrm>
        </p:spPr>
        <p:txBody>
          <a:bodyPr vert="horz" lIns="91440" tIns="45720" rIns="91440" bIns="45720" rtlCol="0" anchor="t">
            <a:normAutofit/>
          </a:bodyPr>
          <a:lstStyle/>
          <a:p>
            <a:pPr marL="0" indent="0">
              <a:buNone/>
            </a:pPr>
            <a:r>
              <a:rPr lang="en-GB">
                <a:latin typeface="Source Sans Pro"/>
                <a:ea typeface="Source Sans Pro"/>
              </a:rPr>
              <a:t>"Technical debt is the implied cost of future reworking required when choosing an easy but limited solution instead of a better approach that could take more time. If technical debt is not repaid, it can accumulate 'interest', making it harder to implement changes." (</a:t>
            </a:r>
            <a:r>
              <a:rPr lang="en-GB">
                <a:latin typeface="Source Sans Pro"/>
                <a:ea typeface="Source Sans Pro"/>
                <a:hlinkClick r:id="rId3"/>
              </a:rPr>
              <a:t>Wikipedia</a:t>
            </a:r>
            <a:r>
              <a:rPr lang="en-GB">
                <a:latin typeface="Source Sans Pro"/>
                <a:ea typeface="Source Sans Pro"/>
              </a:rPr>
              <a:t>).</a:t>
            </a:r>
            <a:endParaRPr lang="en-GB">
              <a:ea typeface="Source Sans Pro"/>
            </a:endParaRPr>
          </a:p>
          <a:p>
            <a:pPr marL="0" indent="0">
              <a:buNone/>
            </a:pPr>
            <a:endParaRPr lang="en-GB">
              <a:ea typeface="Source Sans Pro" panose="020B0503030403020204" pitchFamily="34" charset="77"/>
            </a:endParaRPr>
          </a:p>
        </p:txBody>
      </p:sp>
      <p:pic>
        <p:nvPicPr>
          <p:cNvPr id="7" name="Picture 6">
            <a:extLst>
              <a:ext uri="{FF2B5EF4-FFF2-40B4-BE49-F238E27FC236}">
                <a16:creationId xmlns:a16="http://schemas.microsoft.com/office/drawing/2014/main" id="{08E4CEBC-1722-6159-9442-C4195BED496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54332" y="3534605"/>
            <a:ext cx="3810524" cy="2311476"/>
          </a:xfrm>
          <a:prstGeom prst="rect">
            <a:avLst/>
          </a:prstGeom>
        </p:spPr>
      </p:pic>
      <p:pic>
        <p:nvPicPr>
          <p:cNvPr id="3" name="Picture 4" descr="A picture containing rock&#10;&#10;Description automatically generated">
            <a:extLst>
              <a:ext uri="{FF2B5EF4-FFF2-40B4-BE49-F238E27FC236}">
                <a16:creationId xmlns:a16="http://schemas.microsoft.com/office/drawing/2014/main" id="{3BAF5F40-FB7E-5D3E-41E7-B57880392C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98056" y="3530491"/>
            <a:ext cx="3124199" cy="2321140"/>
          </a:xfrm>
          <a:prstGeom prst="rect">
            <a:avLst/>
          </a:prstGeom>
        </p:spPr>
      </p:pic>
    </p:spTree>
    <p:extLst>
      <p:ext uri="{BB962C8B-B14F-4D97-AF65-F5344CB8AC3E}">
        <p14:creationId xmlns:p14="http://schemas.microsoft.com/office/powerpoint/2010/main" val="3467743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655F-B5B3-4B8C-9CDD-5D75BC697903}"/>
              </a:ext>
            </a:extLst>
          </p:cNvPr>
          <p:cNvSpPr>
            <a:spLocks noGrp="1"/>
          </p:cNvSpPr>
          <p:nvPr>
            <p:ph type="title"/>
          </p:nvPr>
        </p:nvSpPr>
        <p:spPr/>
        <p:txBody>
          <a:bodyPr/>
          <a:lstStyle/>
          <a:p>
            <a:r>
              <a:rPr lang="en-GB" b="0">
                <a:latin typeface="Source Sans Pro Semibold"/>
                <a:ea typeface="Source Sans Pro Semibold"/>
              </a:rPr>
              <a:t>Adapting working practices to embed open content</a:t>
            </a:r>
            <a:endParaRPr lang="en-US">
              <a:latin typeface="Source Sans Pro Semibold"/>
            </a:endParaRPr>
          </a:p>
        </p:txBody>
      </p:sp>
      <p:sp>
        <p:nvSpPr>
          <p:cNvPr id="3" name="Content Placeholder 2">
            <a:extLst>
              <a:ext uri="{FF2B5EF4-FFF2-40B4-BE49-F238E27FC236}">
                <a16:creationId xmlns:a16="http://schemas.microsoft.com/office/drawing/2014/main" id="{E8F69763-5471-4E57-A104-034613E3447B}"/>
              </a:ext>
            </a:extLst>
          </p:cNvPr>
          <p:cNvSpPr>
            <a:spLocks noGrp="1"/>
          </p:cNvSpPr>
          <p:nvPr>
            <p:ph sz="half" idx="1"/>
          </p:nvPr>
        </p:nvSpPr>
        <p:spPr>
          <a:xfrm>
            <a:off x="838200" y="1825625"/>
            <a:ext cx="10469136" cy="4016375"/>
          </a:xfrm>
        </p:spPr>
        <p:txBody>
          <a:bodyPr vert="horz" lIns="91440" tIns="45720" rIns="91440" bIns="45720" rtlCol="0" anchor="t">
            <a:normAutofit/>
          </a:bodyPr>
          <a:lstStyle/>
          <a:p>
            <a:pPr marL="0" indent="0">
              <a:buNone/>
            </a:pPr>
            <a:r>
              <a:rPr lang="en-GB" sz="2400">
                <a:latin typeface="Source Sans Pro"/>
                <a:ea typeface="Source Sans Pro"/>
              </a:rPr>
              <a:t>Online Course Production team collectively  work with course teams to manage the workflow and champion the use of OERs.</a:t>
            </a:r>
            <a:br>
              <a:rPr lang="en-GB">
                <a:latin typeface="Source Sans Pro"/>
                <a:ea typeface="Source Sans Pro"/>
              </a:rPr>
            </a:br>
            <a:br>
              <a:rPr lang="en-GB">
                <a:ea typeface="Source Sans Pro"/>
              </a:rPr>
            </a:br>
            <a:endParaRPr lang="en-GB">
              <a:ea typeface="Source Sans Pro"/>
            </a:endParaRPr>
          </a:p>
          <a:p>
            <a:pPr marL="457200" indent="-457200"/>
            <a:endParaRPr lang="en-GB">
              <a:latin typeface="Source Sans Pro"/>
              <a:ea typeface="Source Sans Pro"/>
            </a:endParaRPr>
          </a:p>
          <a:p>
            <a:pPr marL="457200" indent="-457200"/>
            <a:endParaRPr lang="en-GB">
              <a:latin typeface="Source Sans Pro"/>
              <a:ea typeface="Source Sans Pro"/>
            </a:endParaRPr>
          </a:p>
          <a:p>
            <a:pPr marL="457200" indent="-457200"/>
            <a:endParaRPr lang="en-GB">
              <a:latin typeface="Source Sans Pro"/>
              <a:ea typeface="Source Sans Pro"/>
            </a:endParaRPr>
          </a:p>
          <a:p>
            <a:pPr marL="457200" indent="-457200"/>
            <a:endParaRPr lang="en-GB">
              <a:latin typeface="Source Sans Pro"/>
              <a:ea typeface="Source Sans Pro"/>
            </a:endParaRPr>
          </a:p>
          <a:p>
            <a:pPr marL="457200" indent="-457200"/>
            <a:endParaRPr lang="en-GB">
              <a:ea typeface="Source Sans Pro"/>
            </a:endParaRPr>
          </a:p>
          <a:p>
            <a:pPr marL="0" indent="0">
              <a:buNone/>
            </a:pPr>
            <a:endParaRPr lang="en-GB">
              <a:ea typeface="Source Sans Pro"/>
            </a:endParaRPr>
          </a:p>
        </p:txBody>
      </p:sp>
      <p:pic>
        <p:nvPicPr>
          <p:cNvPr id="4" name="Picture 4" descr="Logo, company name&#10;&#10;Description automatically generated">
            <a:extLst>
              <a:ext uri="{FF2B5EF4-FFF2-40B4-BE49-F238E27FC236}">
                <a16:creationId xmlns:a16="http://schemas.microsoft.com/office/drawing/2014/main" id="{EB4A64AF-40A7-8F33-E242-89A3EED33A21}"/>
              </a:ext>
            </a:extLst>
          </p:cNvPr>
          <p:cNvPicPr>
            <a:picLocks noChangeAspect="1"/>
          </p:cNvPicPr>
          <p:nvPr/>
        </p:nvPicPr>
        <p:blipFill>
          <a:blip r:embed="rId3"/>
          <a:stretch>
            <a:fillRect/>
          </a:stretch>
        </p:blipFill>
        <p:spPr>
          <a:xfrm>
            <a:off x="2120901" y="2859228"/>
            <a:ext cx="7907864" cy="2436002"/>
          </a:xfrm>
          <a:prstGeom prst="rect">
            <a:avLst/>
          </a:prstGeom>
        </p:spPr>
      </p:pic>
    </p:spTree>
    <p:extLst>
      <p:ext uri="{BB962C8B-B14F-4D97-AF65-F5344CB8AC3E}">
        <p14:creationId xmlns:p14="http://schemas.microsoft.com/office/powerpoint/2010/main" val="26638826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655F-B5B3-4B8C-9CDD-5D75BC697903}"/>
              </a:ext>
            </a:extLst>
          </p:cNvPr>
          <p:cNvSpPr>
            <a:spLocks noGrp="1"/>
          </p:cNvSpPr>
          <p:nvPr>
            <p:ph type="title"/>
          </p:nvPr>
        </p:nvSpPr>
        <p:spPr>
          <a:xfrm>
            <a:off x="838200" y="365125"/>
            <a:ext cx="10398370" cy="1516063"/>
          </a:xfrm>
        </p:spPr>
        <p:txBody>
          <a:bodyPr/>
          <a:lstStyle/>
          <a:p>
            <a:r>
              <a:rPr lang="en-GB" b="0">
                <a:latin typeface="Source Sans Pro Semibold"/>
                <a:ea typeface="Source Sans Pro Semibold"/>
              </a:rPr>
              <a:t>Sharing our knowledge</a:t>
            </a:r>
            <a:endParaRPr lang="en-US"/>
          </a:p>
          <a:p>
            <a:endParaRPr lang="en-GB">
              <a:latin typeface="Source Sans Pro Semibold"/>
              <a:ea typeface="Source Sans Pro Semibold"/>
            </a:endParaRPr>
          </a:p>
        </p:txBody>
      </p:sp>
      <p:sp>
        <p:nvSpPr>
          <p:cNvPr id="4" name="TextBox 3">
            <a:extLst>
              <a:ext uri="{FF2B5EF4-FFF2-40B4-BE49-F238E27FC236}">
                <a16:creationId xmlns:a16="http://schemas.microsoft.com/office/drawing/2014/main" id="{11F47686-55CB-D965-A1BB-272BF737DE42}"/>
              </a:ext>
            </a:extLst>
          </p:cNvPr>
          <p:cNvSpPr txBox="1"/>
          <p:nvPr/>
        </p:nvSpPr>
        <p:spPr>
          <a:xfrm>
            <a:off x="835026" y="2370364"/>
            <a:ext cx="438962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t>Student persona examples </a:t>
            </a:r>
            <a:endParaRPr lang="en-US" sz="2400">
              <a:cs typeface="Arial"/>
            </a:endParaRPr>
          </a:p>
          <a:p>
            <a:pPr marL="285750" indent="-285750">
              <a:buFont typeface="Arial"/>
              <a:buChar char="•"/>
            </a:pPr>
            <a:r>
              <a:rPr lang="en-US" sz="2400"/>
              <a:t>Content Writing Template Pack </a:t>
            </a:r>
            <a:endParaRPr lang="en-US" sz="2400">
              <a:cs typeface="Arial"/>
            </a:endParaRPr>
          </a:p>
          <a:p>
            <a:pPr marL="285750" indent="-285750">
              <a:buFont typeface="Arial"/>
              <a:buChar char="•"/>
            </a:pPr>
            <a:r>
              <a:rPr lang="en-US" sz="2400"/>
              <a:t>OER Channels</a:t>
            </a:r>
            <a:endParaRPr lang="en-US" sz="2400">
              <a:cs typeface="Arial" panose="020B0604020202020204"/>
            </a:endParaRPr>
          </a:p>
          <a:p>
            <a:pPr marL="285750" indent="-285750">
              <a:buFont typeface="Arial"/>
              <a:buChar char="•"/>
            </a:pPr>
            <a:r>
              <a:rPr lang="en-US" sz="2400"/>
              <a:t>Top 15 Accessibility Tips </a:t>
            </a:r>
            <a:endParaRPr lang="en-US" sz="2400">
              <a:cs typeface="Arial"/>
            </a:endParaRPr>
          </a:p>
        </p:txBody>
      </p:sp>
      <p:sp>
        <p:nvSpPr>
          <p:cNvPr id="6" name="TextBox 5">
            <a:extLst>
              <a:ext uri="{FF2B5EF4-FFF2-40B4-BE49-F238E27FC236}">
                <a16:creationId xmlns:a16="http://schemas.microsoft.com/office/drawing/2014/main" id="{97755BB3-811D-A740-754C-5287074400C0}"/>
              </a:ext>
            </a:extLst>
          </p:cNvPr>
          <p:cNvSpPr txBox="1"/>
          <p:nvPr/>
        </p:nvSpPr>
        <p:spPr>
          <a:xfrm>
            <a:off x="835025" y="1286329"/>
            <a:ext cx="1052799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We offer free, open licensed, downloadable resources to support you in creating your own online materials.</a:t>
            </a:r>
            <a:endParaRPr lang="en-US" sz="2800">
              <a:cs typeface="Arial"/>
            </a:endParaRPr>
          </a:p>
        </p:txBody>
      </p:sp>
      <p:pic>
        <p:nvPicPr>
          <p:cNvPr id="3" name="Picture 4" descr="Graphical user interface, text, application, email&#10;&#10;Description automatically generated">
            <a:extLst>
              <a:ext uri="{FF2B5EF4-FFF2-40B4-BE49-F238E27FC236}">
                <a16:creationId xmlns:a16="http://schemas.microsoft.com/office/drawing/2014/main" id="{54886ED3-4A1F-4A5B-22AB-D9DE907EC5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8249" y="2369526"/>
            <a:ext cx="6639464" cy="2765930"/>
          </a:xfrm>
          <a:prstGeom prst="rect">
            <a:avLst/>
          </a:prstGeom>
        </p:spPr>
      </p:pic>
    </p:spTree>
    <p:extLst>
      <p:ext uri="{BB962C8B-B14F-4D97-AF65-F5344CB8AC3E}">
        <p14:creationId xmlns:p14="http://schemas.microsoft.com/office/powerpoint/2010/main" val="2802908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655F-B5B3-4B8C-9CDD-5D75BC697903}"/>
              </a:ext>
            </a:extLst>
          </p:cNvPr>
          <p:cNvSpPr>
            <a:spLocks noGrp="1"/>
          </p:cNvSpPr>
          <p:nvPr>
            <p:ph type="title"/>
          </p:nvPr>
        </p:nvSpPr>
        <p:spPr>
          <a:xfrm>
            <a:off x="838200" y="365125"/>
            <a:ext cx="10398370" cy="1027233"/>
          </a:xfrm>
        </p:spPr>
        <p:txBody>
          <a:bodyPr/>
          <a:lstStyle/>
          <a:p>
            <a:r>
              <a:rPr lang="en-GB" b="0">
                <a:ea typeface="Source Sans Pro Semibold"/>
              </a:rPr>
              <a:t>Image Bank</a:t>
            </a:r>
          </a:p>
        </p:txBody>
      </p:sp>
      <p:pic>
        <p:nvPicPr>
          <p:cNvPr id="5" name="Picture 6" descr="Graphical user interface, website&#10;&#10;Description automatically generated">
            <a:extLst>
              <a:ext uri="{FF2B5EF4-FFF2-40B4-BE49-F238E27FC236}">
                <a16:creationId xmlns:a16="http://schemas.microsoft.com/office/drawing/2014/main" id="{1344BA12-D979-FD0D-C6D8-29D42FE992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513" y="1313039"/>
            <a:ext cx="7818406" cy="2420377"/>
          </a:xfrm>
          <a:prstGeom prst="rect">
            <a:avLst/>
          </a:prstGeom>
        </p:spPr>
      </p:pic>
      <p:pic>
        <p:nvPicPr>
          <p:cNvPr id="7" name="Picture 7">
            <a:extLst>
              <a:ext uri="{FF2B5EF4-FFF2-40B4-BE49-F238E27FC236}">
                <a16:creationId xmlns:a16="http://schemas.microsoft.com/office/drawing/2014/main" id="{A67DE851-188A-015B-51FE-8F214FD52D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08739" y="3139637"/>
            <a:ext cx="7200181" cy="2304009"/>
          </a:xfrm>
          <a:prstGeom prst="rect">
            <a:avLst/>
          </a:prstGeom>
        </p:spPr>
      </p:pic>
    </p:spTree>
    <p:extLst>
      <p:ext uri="{BB962C8B-B14F-4D97-AF65-F5344CB8AC3E}">
        <p14:creationId xmlns:p14="http://schemas.microsoft.com/office/powerpoint/2010/main" val="3681531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The University of Edinburgh">
      <a:dk1>
        <a:srgbClr val="041D41"/>
      </a:dk1>
      <a:lt1>
        <a:srgbClr val="FFFFFF"/>
      </a:lt1>
      <a:dk2>
        <a:srgbClr val="5E5E5E"/>
      </a:dk2>
      <a:lt2>
        <a:srgbClr val="DDDDDD"/>
      </a:lt2>
      <a:accent1>
        <a:srgbClr val="DC0030"/>
      </a:accent1>
      <a:accent2>
        <a:srgbClr val="76BB1E"/>
      </a:accent2>
      <a:accent3>
        <a:srgbClr val="00C1DD"/>
      </a:accent3>
      <a:accent4>
        <a:srgbClr val="838383"/>
      </a:accent4>
      <a:accent5>
        <a:srgbClr val="F6A800"/>
      </a:accent5>
      <a:accent6>
        <a:srgbClr val="D6006C"/>
      </a:accent6>
      <a:hlink>
        <a:srgbClr val="0089AA"/>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 Corporate" id="{211A8570-7D3F-F84C-9E20-F9F49A9A078F}" vid="{93277205-B6F8-FC4C-9455-695932AB1D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3BAD820AA91843992DCBEF55E2E395" ma:contentTypeVersion="9" ma:contentTypeDescription="Create a new document." ma:contentTypeScope="" ma:versionID="f28f345d0106aedf78f808dc7a75359f">
  <xsd:schema xmlns:xsd="http://www.w3.org/2001/XMLSchema" xmlns:xs="http://www.w3.org/2001/XMLSchema" xmlns:p="http://schemas.microsoft.com/office/2006/metadata/properties" xmlns:ns2="892fe4c3-c449-407e-908c-13b039f797c2" xmlns:ns3="c8a52ed5-c258-48c3-a684-a48c50e9d60d" targetNamespace="http://schemas.microsoft.com/office/2006/metadata/properties" ma:root="true" ma:fieldsID="172fa26fdc4790d14b0b79db87395da9" ns2:_="" ns3:_="">
    <xsd:import namespace="892fe4c3-c449-407e-908c-13b039f797c2"/>
    <xsd:import namespace="c8a52ed5-c258-48c3-a684-a48c50e9d60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2fe4c3-c449-407e-908c-13b039f797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54eff52-6b6d-4e5f-a3b0-187f185b1db6" ma:termSetId="09814cd3-568e-fe90-9814-8d621ff8fb84" ma:anchorId="fba54fb3-c3e1-fe81-a776-ca4b69148c4d" ma:open="true" ma:isKeyword="false">
      <xsd:complexType>
        <xsd:sequence>
          <xsd:element ref="pc:Terms" minOccurs="0" maxOccurs="1"/>
        </xsd:sequence>
      </xsd:complex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a52ed5-c258-48c3-a684-a48c50e9d60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92fe4c3-c449-407e-908c-13b039f797c2">
      <Terms xmlns="http://schemas.microsoft.com/office/infopath/2007/PartnerControls"/>
    </lcf76f155ced4ddcb4097134ff3c332f>
    <SharedWithUsers xmlns="c8a52ed5-c258-48c3-a684-a48c50e9d60d">
      <UserInfo>
        <DisplayName>Lizzy Garner-Foy</DisplayName>
        <AccountId>27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4CF78F-3479-4E2B-A449-48B53D3DA07F}">
  <ds:schemaRefs>
    <ds:schemaRef ds:uri="892fe4c3-c449-407e-908c-13b039f797c2"/>
    <ds:schemaRef ds:uri="c8a52ed5-c258-48c3-a684-a48c50e9d6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5FFA210-DCDE-412D-8A94-B04E8DDEAFBD}">
  <ds:schemaRefs>
    <ds:schemaRef ds:uri="892fe4c3-c449-407e-908c-13b039f797c2"/>
    <ds:schemaRef ds:uri="c8a52ed5-c258-48c3-a684-a48c50e9d60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B61FD66-1BB9-4CE5-8630-A0526BB84F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2020 open to the world powerpoint template</Template>
  <TotalTime>0</TotalTime>
  <Words>3202</Words>
  <Application>Microsoft Macintosh PowerPoint</Application>
  <PresentationFormat>Widescreen</PresentationFormat>
  <Paragraphs>179</Paragraphs>
  <Slides>40</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Source Sans Pro</vt:lpstr>
      <vt:lpstr>Source Sans Pro Semibold</vt:lpstr>
      <vt:lpstr>Office Theme</vt:lpstr>
      <vt:lpstr>Open for Good</vt:lpstr>
      <vt:lpstr>PowerPoint Presentation</vt:lpstr>
      <vt:lpstr>PowerPoint Presentation</vt:lpstr>
      <vt:lpstr>MOOCs &amp; OERs</vt:lpstr>
      <vt:lpstr>How we ‘grew’ Edinburgh MOOCs</vt:lpstr>
      <vt:lpstr>Fixing technical &amp; copyright debt</vt:lpstr>
      <vt:lpstr>Adapting working practices to embed open content</vt:lpstr>
      <vt:lpstr>Sharing our knowledge </vt:lpstr>
      <vt:lpstr>Image Bank</vt:lpstr>
      <vt:lpstr>'How to Create' Courses</vt:lpstr>
      <vt:lpstr>Developing Open Media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Creative re-use of open media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Promoting  open learning  opportunities</vt:lpstr>
      <vt:lpstr>PowerPoint Presentation</vt:lpstr>
      <vt:lpstr>PowerPoint Presentation</vt:lpstr>
      <vt:lpstr>PowerPoint Presentation</vt:lpstr>
      <vt:lpstr>PowerPoint Presentation</vt:lpstr>
      <vt:lpstr>Looking to the future</vt:lpstr>
      <vt:lpstr>QUESTIONS? </vt:lpstr>
      <vt:lpstr>Further information</vt:lpstr>
      <vt:lpstr>PowerPoint Presentation</vt:lpstr>
    </vt:vector>
  </TitlesOfParts>
  <Manager/>
  <Company>The University of Edinburgh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ROSS Steven</dc:creator>
  <cp:keywords/>
  <dc:description/>
  <cp:lastModifiedBy>Lorna Campbell</cp:lastModifiedBy>
  <cp:revision>3</cp:revision>
  <dcterms:created xsi:type="dcterms:W3CDTF">2020-09-15T09:54:01Z</dcterms:created>
  <dcterms:modified xsi:type="dcterms:W3CDTF">2023-03-20T12:22:38Z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0x0101003A3BAD820AA91843992DCBEF55E2E395</vt:lpwstr>
  </property>
  <property fmtid="{D5CDD505-2E9C-101B-9397-08002B2CF9AE}" pid="3" name="MediaServiceImageTags">
    <vt:lpwstr/>
  </property>
</Properties>
</file>